
<file path=[Content_Types].xml><?xml version="1.0" encoding="utf-8"?>
<Types xmlns="http://schemas.openxmlformats.org/package/2006/content-types"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officeDocument/2006/relationships/extended-properties" Target="docProps/app.xml"  /><Relationship Id="rId3" Type="http://schemas.openxmlformats.org/package/2006/relationships/metadata/core-properties" Target="docProps/core.xml"  /><Relationship Id="rId4" Type="http://schemas.openxmlformats.org/package/2006/relationships/metadata/thumbnail" Target="docProps/thumbnail.jpeg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 saveSubsetFonts="1" autoCompressPictures="0">
  <p:sldMasterIdLst>
    <p:sldMasterId id="2147483676" r:id="rId15"/>
  </p:sldMasterIdLst>
  <p:notesMasterIdLst>
    <p:notesMasterId r:id="rId17"/>
  </p:notesMasterIdLst>
  <p:sldIdLst>
    <p:sldId id="257" r:id="rId1"/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0" name="best" initials="b" lastIdx="1" clrIdx="0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>
  <a:tblStyle styleId="{64EE77C5-51CA-4B65-89E1-FFE7B4CBCB50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howOutlineIcons="0" horzBarState="maximized">
    <p:restoredLeft sz="17198"/>
    <p:restoredTop sz="97033"/>
  </p:normalViewPr>
  <p:slideViewPr>
    <p:cSldViewPr snapToGrid="0">
      <p:cViewPr varScale="1">
        <p:scale>
          <a:sx n="97" d="100"/>
          <a:sy n="97" d="100"/>
        </p:scale>
        <p:origin x="91" y="202"/>
      </p:cViewPr>
      <p:guideLst>
        <p:guide orient="horz" pos="1615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" Target="slides/slide1.xml"  /><Relationship Id="rId10" Type="http://schemas.openxmlformats.org/officeDocument/2006/relationships/slide" Target="slides/slide10.xml"  /><Relationship Id="rId11" Type="http://schemas.openxmlformats.org/officeDocument/2006/relationships/slide" Target="slides/slide11.xml"  /><Relationship Id="rId12" Type="http://schemas.openxmlformats.org/officeDocument/2006/relationships/slide" Target="slides/slide12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slideMaster" Target="slideMasters/slideMaster1.xml"  /><Relationship Id="rId16" Type="http://schemas.openxmlformats.org/officeDocument/2006/relationships/theme" Target="theme/theme1.xml"  /><Relationship Id="rId17" Type="http://schemas.openxmlformats.org/officeDocument/2006/relationships/notesMaster" Target="notesMasters/notesMaster1.xml"  /><Relationship Id="rId18" Type="http://schemas.openxmlformats.org/officeDocument/2006/relationships/commentAuthors" Target="commentAuthors.xml"  /><Relationship Id="rId19" Type="http://schemas.openxmlformats.org/officeDocument/2006/relationships/tableStyles" Target="tableStyles.xml"  /><Relationship Id="rId2" Type="http://schemas.openxmlformats.org/officeDocument/2006/relationships/slide" Target="slides/slide2.xml"  /><Relationship Id="rId3" Type="http://schemas.openxmlformats.org/officeDocument/2006/relationships/slide" Target="slides/slide3.xml"  /><Relationship Id="rId4" Type="http://schemas.openxmlformats.org/officeDocument/2006/relationships/slide" Target="slides/slide4.xml"  /><Relationship Id="rId5" Type="http://schemas.openxmlformats.org/officeDocument/2006/relationships/slide" Target="slides/slide5.xml"  /><Relationship Id="rId6" Type="http://schemas.openxmlformats.org/officeDocument/2006/relationships/slide" Target="slides/slide6.xml"  /><Relationship Id="rId7" Type="http://schemas.openxmlformats.org/officeDocument/2006/relationships/slide" Target="slides/slide7.xml"  /><Relationship Id="rId8" Type="http://schemas.openxmlformats.org/officeDocument/2006/relationships/slide" Target="slides/slide8.xml"  /><Relationship Id="rId9" Type="http://schemas.openxmlformats.org/officeDocument/2006/relationships/slide" Target="slides/slide9.xml"  /></Relationships>
</file>

<file path=ppt/charts/chart1.xml><?xml version="1.0" encoding="utf-8"?>
<c:chartSpace xmlns:r="http://schemas.openxmlformats.org/officeDocument/2006/relationships" xmlns:a="http://schemas.openxmlformats.org/drawingml/2006/main" xmlns:c="http://schemas.openxmlformats.org/drawingml/2006/chart" xmlns:cdr="http://schemas.openxmlformats.org/drawingml/2006/chartDrawing">
  <c:chart>
    <c:view3D>
      <c:rotX val="25"/>
      <c:rotY val="60"/>
      <c:rAngAx val="1"/>
    </c:view3D>
    <c:floor>
      <c:spPr>
        <a:ln>
          <a:noFill/>
        </a:ln>
      </c:spPr>
    </c:floor>
    <c:plotArea>
      <c:bar3DChart>
        <c:barDir val="col"/>
        <c:grouping val="stacked"/>
        <c:ser>
          <c:idx val="0"/>
          <c:order val="0"/>
          <c:tx>
            <c:strRef>
              <c:f>교통사고 건수</c:f>
              <c:strCache>
                <c:ptCount val="1"/>
                <c:pt idx="0">
                  <c:v>교통사고 건수</c:v>
                </c:pt>
              </c:strCache>
            </c:strRef>
          </c:tx>
          <c:spPr>
            <a:solidFill>
              <a:srgbClr val="5887cd"/>
            </a:solidFill>
            <a:ln>
              <a:noFill/>
            </a:ln>
          </c:spPr>
          <c:cat>
            <c:strRef>
              <c:f>{"2014", "2015", "2016"}</c:f>
              <c:strCache>
                <c:ptCount val="3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</c:strCache>
            </c:strRef>
          </c:cat>
          <c:val>
            <c:numRef>
              <c:f>{2426, 2701, 2433}</c:f>
              <c:numCache>
                <c:ptCount val="3"/>
                <c:pt idx="0">
                  <c:v>2426</c:v>
                </c:pt>
                <c:pt idx="1">
                  <c:v>2701</c:v>
                </c:pt>
                <c:pt idx="2">
                  <c:v>2433</c:v>
                </c:pt>
              </c:numCache>
            </c:numRef>
          </c:val>
        </c:ser>
        <c:ser>
          <c:idx val="1"/>
          <c:order val="1"/>
          <c:tx>
            <c:strRef>
              <c:f>사망자</c:f>
              <c:strCache>
                <c:ptCount val="1"/>
                <c:pt idx="0">
                  <c:v>사망자</c:v>
                </c:pt>
              </c:strCache>
            </c:strRef>
          </c:tx>
          <c:spPr>
            <a:solidFill>
              <a:srgbClr val="335c91"/>
            </a:solidFill>
            <a:ln>
              <a:noFill/>
            </a:ln>
          </c:spPr>
          <c:cat>
            <c:strRef>
              <c:f>{"2014", "2015", "2016"}</c:f>
              <c:strCache>
                <c:ptCount val="3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</c:strCache>
            </c:strRef>
          </c:cat>
          <c:val>
            <c:numRef>
              <c:f>{130, 108, 98}</c:f>
              <c:numCache>
                <c:ptCount val="3"/>
                <c:pt idx="0">
                  <c:v>130</c:v>
                </c:pt>
                <c:pt idx="1">
                  <c:v>108</c:v>
                </c:pt>
                <c:pt idx="2">
                  <c:v>98</c:v>
                </c:pt>
              </c:numCache>
            </c:numRef>
          </c:val>
        </c:ser>
        <c:ser>
          <c:idx val="2"/>
          <c:order val="2"/>
          <c:tx>
            <c:strRef>
              <c:f>부상자</c:f>
              <c:strCache>
                <c:ptCount val="1"/>
                <c:pt idx="0">
                  <c:v>부상자</c:v>
                </c:pt>
              </c:strCache>
            </c:strRef>
          </c:tx>
          <c:spPr>
            <a:solidFill>
              <a:srgbClr val="0d1e37"/>
            </a:solidFill>
            <a:ln>
              <a:noFill/>
            </a:ln>
          </c:spPr>
          <c:cat>
            <c:strRef>
              <c:f>{"2014", "2015", "2016"}</c:f>
              <c:strCache>
                <c:ptCount val="3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</c:strCache>
            </c:strRef>
          </c:cat>
          <c:val>
            <c:numRef>
              <c:f>{4679, 5525, 4899}</c:f>
              <c:numCache>
                <c:ptCount val="3"/>
                <c:pt idx="0">
                  <c:v>4679</c:v>
                </c:pt>
                <c:pt idx="1">
                  <c:v>5525</c:v>
                </c:pt>
                <c:pt idx="2">
                  <c:v>4899</c:v>
                </c:pt>
              </c:numCache>
            </c:numRef>
          </c:val>
        </c:ser>
        <c:axId val="0"/>
        <c:axId val="1"/>
        <c:axId val="2"/>
      </c:bar3DChart>
      <c:catAx>
        <c:axId val="0"/>
        <c:scaling/>
        <c:delete val="1"/>
        <c:axPos val="b"/>
        <c:majorGridlines>
          <c:spPr>
            <a:ln>
              <a:solidFill>
                <a:srgbClr val="8c8c8c"/>
              </a:solidFill>
            </a:ln>
          </c:spPr>
        </c:majorGridlines>
        <c:majorTickMark val="none"/>
        <c:numFmt formatCode="General" sourceLinked="1"/>
        <c:spPr>
          <a:ln>
            <a:noFill/>
          </a:ln>
        </c:spPr>
        <c:txPr>
          <a:bodyPr/>
          <a:p>
            <a:pPr>
              <a:defRPr sz="900">
                <a:solidFill>
                  <a:srgbClr val="000000"/>
                </a:solidFill>
                <a:latin typeface="함초롬돋움"/>
                <a:ea typeface="함초롬돋움"/>
              </a:defRPr>
            </a:pPr>
          </a:p>
        </c:txPr>
        <c:crossAx val="1"/>
      </c:catAx>
      <c:valAx>
        <c:axId val="1"/>
        <c:scaling/>
        <c:delete val="1"/>
        <c:axPos val="l"/>
        <c:majorGridlines>
          <c:spPr>
            <a:ln>
              <a:solidFill>
                <a:srgbClr val="8c8c8c"/>
              </a:solidFill>
            </a:ln>
          </c:spPr>
        </c:majorGridlines>
        <c:majorTickMark val="cross"/>
        <c:numFmt formatCode="General" sourceLinked="1"/>
        <c:spPr>
          <a:ln>
            <a:noFill/>
          </a:ln>
        </c:spPr>
        <c:txPr>
          <a:bodyPr/>
          <a:p>
            <a:pPr>
              <a:defRPr sz="900">
                <a:solidFill>
                  <a:srgbClr val="000000"/>
                </a:solidFill>
                <a:latin typeface="함초롬돋움"/>
                <a:ea typeface="함초롬돋움"/>
              </a:defRPr>
            </a:pPr>
          </a:p>
        </c:txPr>
        <c:crossAx val="0"/>
      </c:valAx>
      <c:serAx>
        <c:axId val="2"/>
        <c:scaling/>
        <c:delete val="1"/>
        <c:axPos val="b"/>
        <c:majorGridlines>
          <c:spPr>
            <a:ln>
              <a:solidFill>
                <a:srgbClr val="8c8c8c"/>
              </a:solidFill>
            </a:ln>
          </c:spPr>
        </c:majorGridlines>
        <c:majorTickMark val="cross"/>
        <c:spPr>
          <a:ln>
            <a:noFill/>
          </a:ln>
        </c:spPr>
        <c:txPr>
          <a:bodyPr/>
          <a:p>
            <a:pPr>
              <a:defRPr sz="900">
                <a:solidFill>
                  <a:srgbClr val="000000"/>
                </a:solidFill>
                <a:latin typeface="함초롬돋움"/>
                <a:ea typeface="함초롬돋움"/>
              </a:defRPr>
            </a:pPr>
          </a:p>
        </c:txPr>
        <c:crossAx val="1"/>
      </c:serAx>
      <c:spPr>
        <a:noFill/>
      </c:spPr>
    </c:plotArea>
    <c:legend>
      <c:legendPos val="r"/>
      <c:txPr>
        <a:bodyPr/>
        <a:p>
          <a:pPr>
            <a:defRPr sz="900">
              <a:solidFill>
                <a:srgbClr val="000000"/>
              </a:solidFill>
              <a:latin typeface="함초롬돋움"/>
              <a:ea typeface="함초롬돋움"/>
            </a:defRPr>
          </a:pPr>
        </a:p>
      </c:txPr>
    </c:legend>
  </c:chart>
  <c:spPr>
    <a:ln>
      <a:solidFill>
        <a:srgbClr val="6ab6cd"/>
      </a:solidFill>
    </a:ln>
  </c:spPr>
  <c:txPr>
    <a:bodyPr/>
    <a:p>
      <a:pPr>
        <a:defRPr sz="900">
          <a:solidFill>
            <a:srgbClr val="000000"/>
          </a:solidFill>
          <a:latin typeface="함초롬돋움"/>
          <a:ea typeface="함초롬돋움"/>
        </a:defRPr>
      </a:pPr>
    </a:p>
  </c:txPr>
</c:chartSpace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video1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pPr/>
            <a:r>
              <a:rPr lang="en-US" altLang="ko-KR"/>
              <a:t/>
            </a:r>
            <a:endParaRPr lang="en-US" altLang="ko-K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0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2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3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4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5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6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7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8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9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dfc392bce_2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120" name="Google Shape;120;g1dfc392bce_2_11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1dfc392bce_2_7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806" name="Google Shape;806;g1dfc392bce_2_76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dfc392bce_2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221" name="Google Shape;221;g1dfc392bce_2_20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1dfc392bce_2_8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/>
            <a:r>
              <a:rPr lang="ko-KR" altLang="en-US"/>
              <a:t/>
            </a:r>
            <a:endParaRPr lang="ko-KR" altLang="en-US"/>
          </a:p>
        </p:txBody>
      </p:sp>
      <p:sp>
        <p:nvSpPr>
          <p:cNvPr id="844" name="Google Shape;844;g1dfc392bce_2_80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dfc392bce_2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139" name="Google Shape;139;g1dfc392bce_2_1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lvl="0"/>
            <a:r>
              <a:rPr lang="ko-KR" altLang="en-US"/>
              <a:t>해마다 교통사고 건수 해마다 2000여건 이상, 사망자 100명 내외 등으로 사고가 나지 않은 경우인 잠재적 위험까지 고려하면 위험도가 아주 높아 그에 대한 대책이 필요하다.</a:t>
            </a:r>
            <a:endParaRPr lang="ko-KR" altLang="en-US"/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/>
            <a:r>
              <a:rPr lang="ko-KR" altLang="en-US"/>
              <a:t/>
            </a:r>
            <a:endParaRPr lang="ko-KR" altLang="en-US"/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dfc392bce_2_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525" name="Google Shape;525;g1dfc392bce_2_4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lvl="0"/>
            <a:r>
              <a:rPr lang="ko-KR" altLang="en-US"/>
              <a:t>하드웨어 구성</a:t>
            </a:r>
            <a:endParaRPr lang="ko-KR" altLang="en-US"/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lvl="0"/>
            <a:r>
              <a:rPr lang="ko-KR" altLang="en-US"/>
              <a:t>하드웨어 구성</a:t>
            </a:r>
            <a:endParaRPr lang="ko-KR" altLang="en-US"/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/>
            <a:r>
              <a:rPr lang="ko-KR" altLang="en-US"/>
              <a:t/>
            </a:r>
            <a:endParaRPr lang="ko-KR" altLang="en-US"/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jpe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jpe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4.jpe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5.png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6.png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 layout">
  <p:cSld name="Cover Slide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/>
          <p:nvPr/>
        </p:nvSpPr>
        <p:spPr>
          <a:xfrm>
            <a:off x="2979198" y="996200"/>
            <a:ext cx="3240300" cy="3240300"/>
          </a:xfrm>
          <a:prstGeom prst="ellipse">
            <a:avLst/>
          </a:prstGeom>
          <a:noFill/>
          <a:ln w="15875" cap="flat" cmpd="sng">
            <a:solidFill>
              <a:srgbClr val="69B6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2926648" y="2792575"/>
            <a:ext cx="33423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2926651" y="1639625"/>
            <a:ext cx="3355500" cy="11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Layout">
  <p:cSld name="Agenda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asic Layout">
  <p:cSld name="2_Basic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-25" y="139775"/>
            <a:ext cx="91440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ubTitle" idx="1"/>
          </p:nvPr>
        </p:nvSpPr>
        <p:spPr>
          <a:xfrm>
            <a:off x="-25" y="647350"/>
            <a:ext cx="91440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Layout">
  <p:cSld name="Basic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256200" y="139775"/>
            <a:ext cx="88878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ubTitle" idx="1"/>
          </p:nvPr>
        </p:nvSpPr>
        <p:spPr>
          <a:xfrm>
            <a:off x="256200" y="667057"/>
            <a:ext cx="88878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and Contents Layout">
  <p:cSld name="Images and Contents Layout">
    <p:bg>
      <p:bgPr>
        <a:solidFill>
          <a:srgbClr val="69B6C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 descr="D:\KBM-정애\014-Fullppt\PNG이미지\모니터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1560" y="1286352"/>
            <a:ext cx="3672300" cy="36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>
            <a:spLocks noGrp="1"/>
          </p:cNvSpPr>
          <p:nvPr>
            <p:ph type="pic" idx="2"/>
          </p:nvPr>
        </p:nvSpPr>
        <p:spPr>
          <a:xfrm>
            <a:off x="771161" y="1446782"/>
            <a:ext cx="3325200" cy="2323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-25" y="139775"/>
            <a:ext cx="91440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-25" y="647350"/>
            <a:ext cx="91440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 Layout">
  <p:cSld name="End Slide Layout">
    <p:bg>
      <p:bgPr>
        <a:solidFill>
          <a:srgbClr val="57A7BD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descr="G:\002-KIMS BUSINESS\007-02-Googleslidesppt\02-GSppt-Contents-Kim\20170429\02-\item01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5165" y="357831"/>
            <a:ext cx="3101700" cy="341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/>
          <p:nvPr/>
        </p:nvSpPr>
        <p:spPr>
          <a:xfrm rot="2538696">
            <a:off x="-150327" y="312850"/>
            <a:ext cx="1311571" cy="2767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73179"/>
                </a:moveTo>
                <a:lnTo>
                  <a:pt x="115058" y="73179"/>
                </a:lnTo>
                <a:cubicBezTo>
                  <a:pt x="117787" y="73179"/>
                  <a:pt x="120000" y="83660"/>
                  <a:pt x="120000" y="96589"/>
                </a:cubicBezTo>
                <a:cubicBezTo>
                  <a:pt x="120000" y="109519"/>
                  <a:pt x="117787" y="120000"/>
                  <a:pt x="115058" y="120000"/>
                </a:cubicBezTo>
                <a:lnTo>
                  <a:pt x="8998" y="120000"/>
                </a:lnTo>
                <a:close/>
                <a:moveTo>
                  <a:pt x="1213" y="46820"/>
                </a:moveTo>
                <a:lnTo>
                  <a:pt x="12068" y="0"/>
                </a:lnTo>
                <a:lnTo>
                  <a:pt x="90645" y="0"/>
                </a:lnTo>
                <a:cubicBezTo>
                  <a:pt x="93374" y="0"/>
                  <a:pt x="95586" y="10480"/>
                  <a:pt x="95586" y="23410"/>
                </a:cubicBezTo>
                <a:cubicBezTo>
                  <a:pt x="95586" y="36339"/>
                  <a:pt x="93374" y="46820"/>
                  <a:pt x="90645" y="46820"/>
                </a:cubicBezTo>
                <a:close/>
              </a:path>
            </a:pathLst>
          </a:custGeom>
          <a:solidFill>
            <a:schemeClr val="lt1">
              <a:alpha val="2588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0"/>
          <p:cNvSpPr/>
          <p:nvPr/>
        </p:nvSpPr>
        <p:spPr>
          <a:xfrm rot="2539008">
            <a:off x="7980763" y="4555214"/>
            <a:ext cx="1314114" cy="2767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5811" y="80036"/>
                </a:moveTo>
                <a:cubicBezTo>
                  <a:pt x="26703" y="75800"/>
                  <a:pt x="27937" y="73179"/>
                  <a:pt x="29299" y="73179"/>
                </a:cubicBezTo>
                <a:lnTo>
                  <a:pt x="117033" y="73179"/>
                </a:lnTo>
                <a:lnTo>
                  <a:pt x="106198" y="119999"/>
                </a:lnTo>
                <a:lnTo>
                  <a:pt x="29299" y="120000"/>
                </a:lnTo>
                <a:cubicBezTo>
                  <a:pt x="26575" y="120000"/>
                  <a:pt x="24366" y="109519"/>
                  <a:pt x="24366" y="96589"/>
                </a:cubicBezTo>
                <a:cubicBezTo>
                  <a:pt x="24366" y="90125"/>
                  <a:pt x="24919" y="84272"/>
                  <a:pt x="25811" y="80036"/>
                </a:cubicBezTo>
                <a:close/>
                <a:moveTo>
                  <a:pt x="1444" y="6857"/>
                </a:moveTo>
                <a:cubicBezTo>
                  <a:pt x="2337" y="2620"/>
                  <a:pt x="3570" y="0"/>
                  <a:pt x="4932" y="0"/>
                </a:cubicBezTo>
                <a:lnTo>
                  <a:pt x="111018" y="0"/>
                </a:lnTo>
                <a:lnTo>
                  <a:pt x="120000" y="46820"/>
                </a:lnTo>
                <a:lnTo>
                  <a:pt x="4932" y="46820"/>
                </a:lnTo>
                <a:cubicBezTo>
                  <a:pt x="2208" y="46820"/>
                  <a:pt x="0" y="36339"/>
                  <a:pt x="0" y="23410"/>
                </a:cubicBezTo>
                <a:cubicBezTo>
                  <a:pt x="0" y="16945"/>
                  <a:pt x="551" y="11093"/>
                  <a:pt x="1444" y="6857"/>
                </a:cubicBezTo>
                <a:close/>
              </a:path>
            </a:pathLst>
          </a:custGeom>
          <a:solidFill>
            <a:schemeClr val="lt1">
              <a:alpha val="2078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-25" y="3777225"/>
            <a:ext cx="91440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1"/>
          </p:nvPr>
        </p:nvSpPr>
        <p:spPr>
          <a:xfrm>
            <a:off x="-25" y="4346202"/>
            <a:ext cx="91440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1.xml"  /><Relationship Id="rId2" Type="http://schemas.openxmlformats.org/officeDocument/2006/relationships/slideLayout" Target="../slideLayouts/slideLayout1.xml"  /><Relationship Id="rId3" Type="http://schemas.openxmlformats.org/officeDocument/2006/relationships/slideLayout" Target="../slideLayouts/slideLayout2.xml"  /><Relationship Id="rId4" Type="http://schemas.openxmlformats.org/officeDocument/2006/relationships/slideLayout" Target="../slideLayouts/slideLayout3.xml"  /><Relationship Id="rId5" Type="http://schemas.openxmlformats.org/officeDocument/2006/relationships/slideLayout" Target="../slideLayouts/slideLayout4.xml"  /><Relationship Id="rId6" Type="http://schemas.openxmlformats.org/officeDocument/2006/relationships/slideLayout" Target="../slideLayouts/slideLayout5.xml"  /><Relationship Id="rId7" Type="http://schemas.openxmlformats.org/officeDocument/2006/relationships/slideLayout" Target="../slideLayouts/slideLayout6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imple Light"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>
              <a:spcBef>
                <a:spcPct val="0"/>
              </a:spcBef>
              <a:spcAft>
                <a:spcPct val="0"/>
              </a:spcAft>
              <a:buNone/>
            </a:pPr>
            <a:fld id="{00000000-1234-1234-1234-123412341234}" type="slidenum">
              <a:rPr lang="en" altLang="ko-KR"/>
              <a:pPr marL="0" lv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‹#›</a:t>
            </a:fld>
            <a:endParaRPr lang="en-US" altLang="ko-K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10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11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Relationship Id="rId2" Type="http://schemas.openxmlformats.org/officeDocument/2006/relationships/notesSlide" Target="../notesSlides/notesSlide1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Relationship Id="rId4" Type="http://schemas.openxmlformats.org/officeDocument/2006/relationships/chart" Target="../charts/chart1.bin"  /><Relationship Id="rId5" Type="http://schemas.openxmlformats.org/officeDocument/2006/relationships/chart" Target="../charts/chart1.xml"  /><Relationship Id="rId6" Type="http://schemas.openxmlformats.org/officeDocument/2006/relationships/image" Target="../media/image9.png"  /><Relationship Id="rId7" Type="http://schemas.openxmlformats.org/officeDocument/2006/relationships/image" Target="../media/image10.png"  /><Relationship Id="rId8" Type="http://schemas.openxmlformats.org/officeDocument/2006/relationships/image" Target="../media/image11.png"  /><Relationship Id="rId9" Type="http://schemas.openxmlformats.org/officeDocument/2006/relationships/notesSlide" Target="../notesSlides/notesSlide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hyperlink" Target="https://www.youtube.com/watch?v=cFJqWuEptDw" TargetMode="External" /><Relationship Id="rId3" Type="http://schemas.openxmlformats.org/officeDocument/2006/relationships/video" Target="../media/video1.mp4"  /><Relationship Id="rId4" Type="http://schemas.openxmlformats.org/officeDocument/2006/relationships/image" Target="../media/image12.png"  /><Relationship Id="rId5" Type="http://schemas.openxmlformats.org/officeDocument/2006/relationships/notesSlide" Target="../notesSlides/notesSlide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3.jpeg"  /><Relationship Id="rId3" Type="http://schemas.openxmlformats.org/officeDocument/2006/relationships/image" Target="../media/image14.png"  /><Relationship Id="rId4" Type="http://schemas.openxmlformats.org/officeDocument/2006/relationships/notesSlide" Target="../notesSlides/notesSlide5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10" Type="http://schemas.openxmlformats.org/officeDocument/2006/relationships/notesSlide" Target="../notesSlides/notesSlide6.xml"  /><Relationship Id="rId2" Type="http://schemas.openxmlformats.org/officeDocument/2006/relationships/image" Target="../media/image15.png"  /><Relationship Id="rId3" Type="http://schemas.openxmlformats.org/officeDocument/2006/relationships/image" Target="../media/image16.png"  /><Relationship Id="rId4" Type="http://schemas.openxmlformats.org/officeDocument/2006/relationships/image" Target="../media/image17.png"  /><Relationship Id="rId5" Type="http://schemas.openxmlformats.org/officeDocument/2006/relationships/image" Target="../media/image18.png"  /><Relationship Id="rId6" Type="http://schemas.openxmlformats.org/officeDocument/2006/relationships/image" Target="../media/image19.png"  /><Relationship Id="rId7" Type="http://schemas.openxmlformats.org/officeDocument/2006/relationships/image" Target="../media/image20.png"  /><Relationship Id="rId8" Type="http://schemas.openxmlformats.org/officeDocument/2006/relationships/image" Target="../media/image21.png"  /><Relationship Id="rId9" Type="http://schemas.openxmlformats.org/officeDocument/2006/relationships/image" Target="../media/image22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23.png"  /><Relationship Id="rId3" Type="http://schemas.openxmlformats.org/officeDocument/2006/relationships/notesSlide" Target="../notesSlides/notesSlide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8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notesSlide" Target="../notesSlides/notesSlide9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subTitle" idx="1"/>
          </p:nvPr>
        </p:nvSpPr>
        <p:spPr>
          <a:xfrm>
            <a:off x="5801700" y="3897866"/>
            <a:ext cx="3342300" cy="8640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ko-KR" altLang="en-US" sz="1200">
                <a:solidFill>
                  <a:schemeClr val="bg1"/>
                </a:solidFill>
              </a:rPr>
              <a:t>지도교수   </a:t>
            </a:r>
            <a:r>
              <a:rPr lang="en-US" altLang="ko-KR" sz="1200">
                <a:solidFill>
                  <a:schemeClr val="bg1"/>
                </a:solidFill>
              </a:rPr>
              <a:t>:</a:t>
            </a:r>
            <a:r>
              <a:rPr lang="ko-KR" altLang="en-US" sz="1200">
                <a:solidFill>
                  <a:schemeClr val="bg1"/>
                </a:solidFill>
              </a:rPr>
              <a:t> </a:t>
            </a:r>
            <a:r>
              <a:rPr lang="en-US" altLang="ko-KR" sz="1200">
                <a:solidFill>
                  <a:schemeClr val="bg1"/>
                </a:solidFill>
              </a:rPr>
              <a:t> </a:t>
            </a:r>
            <a:r>
              <a:rPr lang="ko-KR" altLang="en-US" sz="1200">
                <a:solidFill>
                  <a:schemeClr val="bg1"/>
                </a:solidFill>
              </a:rPr>
              <a:t>박태형</a:t>
            </a:r>
            <a:endParaRPr lang="ko-KR" altLang="en-US" sz="1200">
              <a:solidFill>
                <a:schemeClr val="bg1"/>
              </a:solidFill>
            </a:endParaRPr>
          </a:p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en-US" altLang="ko-KR" sz="1200">
                <a:solidFill>
                  <a:schemeClr val="bg1"/>
                </a:solidFill>
              </a:rPr>
              <a:t>2014038034 </a:t>
            </a:r>
            <a:r>
              <a:rPr lang="ko-KR" altLang="en-US" sz="1200">
                <a:solidFill>
                  <a:schemeClr val="bg1"/>
                </a:solidFill>
              </a:rPr>
              <a:t>정운표</a:t>
            </a:r>
            <a:endParaRPr lang="ko-KR" altLang="en-US" sz="1200">
              <a:solidFill>
                <a:schemeClr val="bg1"/>
              </a:solidFill>
            </a:endParaRPr>
          </a:p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en-US" altLang="ko-KR" sz="1200">
                <a:solidFill>
                  <a:schemeClr val="bg1"/>
                </a:solidFill>
              </a:rPr>
              <a:t>2014038117 </a:t>
            </a:r>
            <a:r>
              <a:rPr lang="ko-KR" altLang="en-US" sz="1200">
                <a:solidFill>
                  <a:schemeClr val="bg1"/>
                </a:solidFill>
              </a:rPr>
              <a:t>임민혁</a:t>
            </a:r>
            <a:endParaRPr lang="en-US" altLang="ko-KR" sz="1200">
              <a:solidFill>
                <a:schemeClr val="bg1"/>
              </a:solidFill>
            </a:endParaRPr>
          </a:p>
        </p:txBody>
      </p:sp>
      <p:sp>
        <p:nvSpPr>
          <p:cNvPr id="125" name="Google Shape;125;p23"/>
          <p:cNvSpPr txBox="1">
            <a:spLocks noGrp="1"/>
          </p:cNvSpPr>
          <p:nvPr>
            <p:ph type="title" idx="0"/>
          </p:nvPr>
        </p:nvSpPr>
        <p:spPr>
          <a:xfrm>
            <a:off x="2856149" y="2141547"/>
            <a:ext cx="3485480" cy="1192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ko-KR" altLang="en-US"/>
              <a:t>운전자 모니터링 시스템</a:t>
            </a:r>
            <a:r>
              <a:rPr lang="en-US" altLang="ko-KR"/>
              <a:t>(DSM)</a:t>
            </a:r>
            <a:endParaRPr lang="en-US" altLang="ko-KR"/>
          </a:p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endParaRPr lang="en-US" altLang="ko-KR"/>
          </a:p>
        </p:txBody>
      </p:sp>
    </p:spTree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08" name="Google Shape;808;p53"/>
          <p:cNvGraphicFramePr/>
          <p:nvPr/>
        </p:nvGraphicFramePr>
        <p:xfrm>
          <a:off x="539552" y="1568720"/>
          <a:ext cx="8134013" cy="3176671"/>
        </p:xfrm>
        <a:graphic>
          <a:graphicData uri="http://schemas.openxmlformats.org/drawingml/2006/table">
            <a:tbl>
              <a:tblPr firstRow="1" bandRow="1">
                <a:noFill/>
                <a:tableStyleId>{64EE77C5-51CA-4B65-89E1-FFE7B4CBCB50}</a:tableStyleId>
              </a:tblPr>
              <a:tblGrid>
                <a:gridCol w="2016225"/>
                <a:gridCol w="3897650"/>
                <a:gridCol w="2220138"/>
              </a:tblGrid>
              <a:tr h="396475"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57a7bd"/>
                        </a:buClr>
                        <a:buFont typeface="Arial"/>
                        <a:buNone/>
                      </a:pPr>
                      <a:r>
                        <a:rPr lang="ko-KR" altLang="en-US" sz="1400" b="1">
                          <a:solidFill>
                            <a:srgbClr val="57a7bd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기술</a:t>
                      </a:r>
                      <a:endParaRPr lang="ko-KR" altLang="en-US" sz="1400" b="1">
                        <a:solidFill>
                          <a:srgbClr val="57a7bd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400" b="1">
                          <a:solidFill>
                            <a:srgbClr val="57a7bd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획득 방법</a:t>
                      </a:r>
                      <a:endParaRPr lang="ko-KR" altLang="en-US" sz="1400" b="1">
                        <a:solidFill>
                          <a:srgbClr val="57a7bd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57a7bd"/>
                        </a:buClr>
                        <a:buFont typeface="Arial"/>
                        <a:buNone/>
                      </a:pPr>
                      <a:r>
                        <a:rPr lang="ko-KR" altLang="en-US" sz="1400" b="1">
                          <a:solidFill>
                            <a:srgbClr val="57a7bd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비고</a:t>
                      </a:r>
                      <a:endParaRPr lang="ko-KR" altLang="en-US" sz="1400" b="1">
                        <a:solidFill>
                          <a:srgbClr val="57a7bd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</a:tr>
              <a:tr h="396475"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en-US" altLang="ko-KR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Python</a:t>
                      </a: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프로그래밍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교재를 통한 실습으로 기초지식 확보 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파이썬 </a:t>
                      </a:r>
                      <a:r>
                        <a:rPr lang="en-US" altLang="ko-KR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300</a:t>
                      </a: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제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</a:tr>
              <a:tr h="396475"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아두이노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교재와 교육키트 구매를 통한 실습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아두이노 메가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</a:tr>
              <a:tr h="396475"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머신러닝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동기계절 중 온라인 강좌를 통하여 기술 획득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머신러닝</a:t>
                      </a:r>
                      <a:r>
                        <a:rPr lang="en-US" altLang="ko-KR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endParaRPr lang="en-US" altLang="ko-KR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딥러닝 실전 개발 입문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</a:tr>
              <a:tr h="396475"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en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Camera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입력영상용 카메라 자체 구매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로지텍 </a:t>
                      </a:r>
                      <a:r>
                        <a:rPr lang="en-US" altLang="ko-KR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C-270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</a:tr>
              <a:tr h="370448"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진동모터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자체 구매</a:t>
                      </a:r>
                      <a:endParaRPr lang="ko-KR" altLang="en-US" sz="1200" b="1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 defTabSz="1800225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en-US" altLang="ko-KR" sz="1200" b="1" i="0">
                          <a:solidFill>
                            <a:schemeClr val="bg1"/>
                          </a:solidFill>
                          <a:latin typeface="+mn-lt"/>
                          <a:ea typeface="맑은 고딕"/>
                          <a:cs typeface="맑은 고딕"/>
                          <a:sym typeface="Arial"/>
                        </a:rPr>
                        <a:t>NT316040001</a:t>
                      </a:r>
                      <a:endParaRPr lang="en-US" altLang="ko-KR" sz="1200" b="1" i="0">
                        <a:solidFill>
                          <a:schemeClr val="bg1"/>
                        </a:solidFill>
                        <a:latin typeface="+mn-lt"/>
                        <a:ea typeface="맑은 고딕"/>
                        <a:cs typeface="맑은 고딕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</a:tr>
              <a:tr h="370448">
                <a:tc>
                  <a:txBody>
                    <a:bodyPr vert="horz" lIns="91450" tIns="45725" rIns="91450" bIns="45725" anchor="ctr" anchorCtr="0"/>
                    <a:p>
                      <a:pPr algn="ctr"/>
                      <a:r>
                        <a:rPr lang="ko-KR" altLang="en-US" sz="1200">
                          <a:solidFill>
                            <a:schemeClr val="bg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블루투스모듈</a:t>
                      </a:r>
                      <a:endParaRPr lang="ko-KR" altLang="en-US" sz="1200">
                        <a:solidFill>
                          <a:schemeClr val="bg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algn="ctr"/>
                      <a:r>
                        <a:rPr lang="ko-KR" altLang="en-US" sz="1200">
                          <a:solidFill>
                            <a:schemeClr val="bg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자체 구매</a:t>
                      </a:r>
                      <a:endParaRPr lang="ko-KR" altLang="en-US" sz="1200">
                        <a:solidFill>
                          <a:schemeClr val="bg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algn="ctr"/>
                      <a:r>
                        <a:rPr lang="en-US" altLang="ko-KR" sz="1200">
                          <a:solidFill>
                            <a:schemeClr val="bg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HC-06</a:t>
                      </a:r>
                      <a:endParaRPr lang="ko-KR" altLang="en-US" sz="1200">
                        <a:solidFill>
                          <a:schemeClr val="bg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69b6cc"/>
                    </a:solidFill>
                  </a:tcPr>
                </a:tc>
              </a:tr>
              <a:tr h="396475"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57a7bd"/>
                        </a:buClr>
                        <a:buFont typeface="Arial"/>
                        <a:buNone/>
                      </a:pPr>
                      <a:endParaRPr lang="ko-KR" altLang="en-US" sz="1200" b="1">
                        <a:solidFill>
                          <a:srgbClr val="57a7bd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57a7bd"/>
                        </a:buClr>
                        <a:buFont typeface="Arial"/>
                        <a:buNone/>
                      </a:pPr>
                      <a:endParaRPr lang="ko-KR" altLang="en-US" sz="1200" b="1">
                        <a:solidFill>
                          <a:srgbClr val="57a7bd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lIns="91450" tIns="45725" rIns="91450" bIns="45725" anchor="ctr" anchorCtr="0"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57a7bd"/>
                        </a:buClr>
                        <a:buFont typeface="Arial"/>
                        <a:buNone/>
                      </a:pPr>
                      <a:endParaRPr lang="ko-KR" altLang="en-US" sz="1200" b="1">
                        <a:solidFill>
                          <a:srgbClr val="57a7bd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809" name="Google Shape;809;p53"/>
          <p:cNvSpPr txBox="1">
            <a:spLocks noGrp="1"/>
          </p:cNvSpPr>
          <p:nvPr>
            <p:ph type="title" idx="0"/>
          </p:nvPr>
        </p:nvSpPr>
        <p:spPr>
          <a:xfrm>
            <a:off x="0" y="127426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ko-KR" altLang="en-US" sz="3200"/>
              <a:t>  기술 확보</a:t>
            </a:r>
            <a:endParaRPr lang="ko-KR" altLang="en-US" sz="3200"/>
          </a:p>
        </p:txBody>
      </p:sp>
      <p:sp>
        <p:nvSpPr>
          <p:cNvPr id="2" name="부제목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altLang="ko-KR"/>
              <a:t>TECHNOLOGY MAP</a:t>
            </a:r>
            <a:endParaRPr lang="ko-KR" altLang="en-US"/>
          </a:p>
        </p:txBody>
      </p:sp>
    </p:spTree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30"/>
          <p:cNvCxnSpPr/>
          <p:nvPr/>
        </p:nvCxnSpPr>
        <p:spPr>
          <a:xfrm rot="10800000" flipH="1">
            <a:off x="0" y="0"/>
            <a:ext cx="9144000" cy="5143500"/>
          </a:xfrm>
          <a:prstGeom prst="straightConnector1">
            <a:avLst/>
          </a:prstGeom>
          <a:noFill/>
          <a:ln w="57150" cap="flat" cmpd="sng">
            <a:solidFill>
              <a:schemeClr val="lt1"/>
            </a:solidFill>
            <a:prstDash val="solid"/>
            <a:round/>
          </a:ln>
        </p:spPr>
      </p:cxnSp>
      <p:sp>
        <p:nvSpPr>
          <p:cNvPr id="224" name="Google Shape;224;p30"/>
          <p:cNvSpPr/>
          <p:nvPr/>
        </p:nvSpPr>
        <p:spPr>
          <a:xfrm>
            <a:off x="1827157" y="3481976"/>
            <a:ext cx="720080" cy="720080"/>
          </a:xfrm>
          <a:prstGeom prst="ellipse">
            <a:avLst/>
          </a:prstGeom>
          <a:solidFill>
            <a:srgbClr val="69b6cc"/>
          </a:solidFill>
          <a:ln w="41275" cap="flat" cmpd="sng">
            <a:solidFill>
              <a:schemeClr val="lt1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0"/>
          <p:cNvSpPr/>
          <p:nvPr/>
        </p:nvSpPr>
        <p:spPr>
          <a:xfrm>
            <a:off x="3390177" y="2617880"/>
            <a:ext cx="720080" cy="720080"/>
          </a:xfrm>
          <a:prstGeom prst="ellipse">
            <a:avLst/>
          </a:prstGeom>
          <a:solidFill>
            <a:srgbClr val="69b6cc"/>
          </a:solidFill>
          <a:ln w="41275" cap="flat" cmpd="sng">
            <a:solidFill>
              <a:schemeClr val="lt1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0"/>
          <p:cNvSpPr/>
          <p:nvPr/>
        </p:nvSpPr>
        <p:spPr>
          <a:xfrm>
            <a:off x="4953197" y="1753784"/>
            <a:ext cx="720080" cy="720080"/>
          </a:xfrm>
          <a:prstGeom prst="ellipse">
            <a:avLst/>
          </a:prstGeom>
          <a:solidFill>
            <a:srgbClr val="69b6cc"/>
          </a:solidFill>
          <a:ln w="41275" cap="flat" cmpd="sng">
            <a:solidFill>
              <a:schemeClr val="lt1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0"/>
          <p:cNvSpPr/>
          <p:nvPr/>
        </p:nvSpPr>
        <p:spPr>
          <a:xfrm>
            <a:off x="6516216" y="889688"/>
            <a:ext cx="720080" cy="720080"/>
          </a:xfrm>
          <a:prstGeom prst="ellipse">
            <a:avLst/>
          </a:prstGeom>
          <a:solidFill>
            <a:srgbClr val="69b6cc"/>
          </a:solidFill>
          <a:ln w="41275" cap="flat" cmpd="sng">
            <a:solidFill>
              <a:schemeClr val="lt1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0"/>
          <p:cNvSpPr/>
          <p:nvPr/>
        </p:nvSpPr>
        <p:spPr>
          <a:xfrm>
            <a:off x="1935169" y="3589988"/>
            <a:ext cx="504056" cy="50405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0"/>
          <p:cNvSpPr/>
          <p:nvPr/>
        </p:nvSpPr>
        <p:spPr>
          <a:xfrm>
            <a:off x="3498189" y="2725892"/>
            <a:ext cx="504056" cy="50405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0"/>
          <p:cNvSpPr/>
          <p:nvPr/>
        </p:nvSpPr>
        <p:spPr>
          <a:xfrm>
            <a:off x="5076618" y="1861796"/>
            <a:ext cx="504056" cy="50405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0"/>
          <p:cNvSpPr/>
          <p:nvPr/>
        </p:nvSpPr>
        <p:spPr>
          <a:xfrm>
            <a:off x="6624229" y="997700"/>
            <a:ext cx="504056" cy="50405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0"/>
          <p:cNvSpPr/>
          <p:nvPr/>
        </p:nvSpPr>
        <p:spPr>
          <a:xfrm>
            <a:off x="988846" y="2239167"/>
            <a:ext cx="1414764" cy="4320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2000" b="1">
                <a:solidFill>
                  <a:schemeClr val="lt1"/>
                </a:solidFill>
              </a:rPr>
              <a:t>동기 휴가</a:t>
            </a:r>
            <a:endParaRPr lang="en" altLang="en-US" sz="2000" b="1">
              <a:solidFill>
                <a:schemeClr val="lt1"/>
              </a:solidFill>
            </a:endParaRPr>
          </a:p>
        </p:txBody>
      </p:sp>
      <p:sp>
        <p:nvSpPr>
          <p:cNvPr id="234" name="Google Shape;234;p30"/>
          <p:cNvSpPr txBox="1"/>
          <p:nvPr/>
        </p:nvSpPr>
        <p:spPr>
          <a:xfrm>
            <a:off x="998279" y="2716968"/>
            <a:ext cx="2083832" cy="72008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en-US" altLang="ko-KR" sz="1200">
                <a:solidFill>
                  <a:schemeClr val="bg1"/>
                </a:solidFill>
              </a:rPr>
              <a:t>DB </a:t>
            </a:r>
            <a:r>
              <a:rPr lang="ko-KR" altLang="en-US" sz="1200">
                <a:solidFill>
                  <a:schemeClr val="bg1"/>
                </a:solidFill>
              </a:rPr>
              <a:t>수집</a:t>
            </a:r>
            <a:endParaRPr lang="ko-KR" altLang="en-US" sz="1200">
              <a:solidFill>
                <a:schemeClr val="bg1"/>
              </a:solidFill>
            </a:endParaRPr>
          </a:p>
          <a:p>
            <a:pPr marL="171450" lvl="0" indent="-171450">
              <a:buClr>
                <a:schemeClr val="bg1"/>
              </a:buClr>
              <a:buFont typeface="Arial"/>
              <a:buChar char=""/>
            </a:pPr>
            <a:r>
              <a:rPr lang="en-US" altLang="ko-KR" sz="1200">
                <a:solidFill>
                  <a:schemeClr val="bg1"/>
                </a:solidFill>
              </a:rPr>
              <a:t>SW</a:t>
            </a:r>
            <a:r>
              <a:rPr lang="ko-KR" altLang="en-US" sz="1200">
                <a:solidFill>
                  <a:schemeClr val="bg1"/>
                </a:solidFill>
              </a:rPr>
              <a:t>코딩</a:t>
            </a:r>
            <a:endParaRPr lang="ko-KR" altLang="en-US" sz="1200">
              <a:solidFill>
                <a:schemeClr val="bg1"/>
              </a:solidFill>
            </a:endParaRPr>
          </a:p>
          <a:p>
            <a:pPr marL="171450" lvl="0" indent="-171450">
              <a:buClr>
                <a:schemeClr val="bg1"/>
              </a:buClr>
              <a:buFont typeface="Arial"/>
              <a:buChar char=""/>
            </a:pPr>
            <a:r>
              <a:rPr lang="ko-KR" altLang="en-US" sz="1200">
                <a:solidFill>
                  <a:schemeClr val="bg1"/>
                </a:solidFill>
              </a:rPr>
              <a:t>하드웨어 구성</a:t>
            </a:r>
            <a:endParaRPr lang="ko-KR" altLang="en-US" sz="1200">
              <a:solidFill>
                <a:schemeClr val="bg1"/>
              </a:solidFill>
            </a:endParaRPr>
          </a:p>
          <a:p>
            <a:pPr marL="171450" lvl="0" indent="-171450">
              <a:buClr>
                <a:schemeClr val="bg1"/>
              </a:buClr>
              <a:buFont typeface="Arial"/>
              <a:buChar char=""/>
            </a:pPr>
            <a:endParaRPr lang="en-US" altLang="ko-KR" sz="1200">
              <a:solidFill>
                <a:schemeClr val="bg1"/>
              </a:solidFill>
            </a:endParaRPr>
          </a:p>
          <a:p>
            <a:pPr marL="0" lv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en" alt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ko-KR" altLang="en-US"/>
          </a:p>
        </p:txBody>
      </p:sp>
      <p:sp>
        <p:nvSpPr>
          <p:cNvPr id="236" name="Google Shape;236;p30"/>
          <p:cNvSpPr/>
          <p:nvPr/>
        </p:nvSpPr>
        <p:spPr>
          <a:xfrm>
            <a:off x="3750216" y="615183"/>
            <a:ext cx="1945236" cy="4320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ko-KR" altLang="en-US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월</a:t>
            </a:r>
            <a:endParaRPr lang="ko-KR" altLang="en-US" sz="2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0"/>
          <p:cNvSpPr txBox="1"/>
          <p:nvPr/>
        </p:nvSpPr>
        <p:spPr>
          <a:xfrm>
            <a:off x="3771834" y="1085046"/>
            <a:ext cx="2082119" cy="701023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ko-KR" altLang="en-US" sz="1200">
                <a:solidFill>
                  <a:schemeClr val="lt1"/>
                </a:solidFill>
              </a:rPr>
              <a:t>오작동 수정 및 보완</a:t>
            </a:r>
            <a:endParaRPr lang="ko-KR" altLang="en-US" sz="1200">
              <a:solidFill>
                <a:schemeClr val="lt1"/>
              </a:solidFill>
            </a:endParaRPr>
          </a:p>
          <a:p>
            <a:pPr marL="171450" lvl="0" indent="-17145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en-US" altLang="ko-KR" sz="1200">
                <a:solidFill>
                  <a:schemeClr val="lt1"/>
                </a:solidFill>
              </a:rPr>
              <a:t>2</a:t>
            </a:r>
            <a:r>
              <a:rPr lang="ko-KR" altLang="en-US" sz="1200">
                <a:solidFill>
                  <a:schemeClr val="lt1"/>
                </a:solidFill>
              </a:rPr>
              <a:t>차 완성 및 점검</a:t>
            </a:r>
            <a:endParaRPr lang="ko-KR" altLang="en-US" sz="1200">
              <a:solidFill>
                <a:schemeClr val="lt1"/>
              </a:solidFill>
            </a:endParaRPr>
          </a:p>
          <a:p>
            <a:pPr lvl="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endParaRPr lang="ko-KR" altLang="en-US"/>
          </a:p>
        </p:txBody>
      </p:sp>
      <p:sp>
        <p:nvSpPr>
          <p:cNvPr id="240" name="Google Shape;240;p30"/>
          <p:cNvSpPr/>
          <p:nvPr/>
        </p:nvSpPr>
        <p:spPr>
          <a:xfrm>
            <a:off x="4242563" y="3047891"/>
            <a:ext cx="1611390" cy="4320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-KR" altLang="en-US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월</a:t>
            </a:r>
            <a:endParaRPr lang="ko-KR" altLang="en-US" sz="2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30"/>
          <p:cNvSpPr txBox="1"/>
          <p:nvPr/>
        </p:nvSpPr>
        <p:spPr>
          <a:xfrm>
            <a:off x="4242563" y="3461195"/>
            <a:ext cx="2170029" cy="958035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ko-KR" altLang="en-US" sz="1200">
                <a:solidFill>
                  <a:schemeClr val="bg1"/>
                </a:solidFill>
              </a:rPr>
              <a:t>전제 하드웨어 구현</a:t>
            </a:r>
            <a:endParaRPr lang="ko-KR" altLang="en-US" sz="1200">
              <a:solidFill>
                <a:schemeClr val="bg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en-US" altLang="ko-KR" sz="1200">
                <a:solidFill>
                  <a:schemeClr val="bg1"/>
                </a:solidFill>
              </a:rPr>
              <a:t>1</a:t>
            </a:r>
            <a:r>
              <a:rPr lang="ko-KR" altLang="en-US" sz="1200">
                <a:solidFill>
                  <a:schemeClr val="bg1"/>
                </a:solidFill>
              </a:rPr>
              <a:t>차 완성 및 점검</a:t>
            </a:r>
            <a:endParaRPr lang="ko-KR" altLang="en-US" sz="1200">
              <a:solidFill>
                <a:schemeClr val="bg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ko-KR" altLang="en-US" sz="1200">
                <a:solidFill>
                  <a:schemeClr val="bg1"/>
                </a:solidFill>
              </a:rPr>
              <a:t>중간평가</a:t>
            </a: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244" name="Google Shape;244;p30"/>
          <p:cNvSpPr/>
          <p:nvPr/>
        </p:nvSpPr>
        <p:spPr>
          <a:xfrm>
            <a:off x="7340046" y="1209863"/>
            <a:ext cx="1570872" cy="4320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5~6</a:t>
            </a:r>
            <a:r>
              <a:rPr lang="ko-KR" altLang="en-US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월</a:t>
            </a:r>
            <a:endParaRPr lang="ko-KR" altLang="en-US" sz="2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0"/>
          <p:cNvSpPr txBox="1"/>
          <p:nvPr/>
        </p:nvSpPr>
        <p:spPr>
          <a:xfrm>
            <a:off x="7340046" y="1635527"/>
            <a:ext cx="1421432" cy="830806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ko-KR" alt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최종 점검</a:t>
            </a:r>
            <a:endParaRPr lang="ko-KR" altLang="en-US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ko-KR" altLang="en-US" sz="1200">
                <a:solidFill>
                  <a:schemeClr val="lt1"/>
                </a:solidFill>
              </a:rPr>
              <a:t>최종 평가</a:t>
            </a:r>
            <a:r>
              <a:rPr lang="en" alt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ko-KR" altLang="en-US"/>
          </a:p>
        </p:txBody>
      </p:sp>
      <p:sp>
        <p:nvSpPr>
          <p:cNvPr id="252" name="Google Shape;252;p30"/>
          <p:cNvSpPr txBox="1">
            <a:spLocks noGrp="1"/>
          </p:cNvSpPr>
          <p:nvPr>
            <p:ph type="title" idx="0"/>
          </p:nvPr>
        </p:nvSpPr>
        <p:spPr>
          <a:xfrm>
            <a:off x="-25" y="139775"/>
            <a:ext cx="91440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/>
              <a:t>  향후 계획</a:t>
            </a:r>
            <a:endParaRPr lang="ko-KR" altLang="en-US" sz="3200"/>
          </a:p>
        </p:txBody>
      </p:sp>
      <p:sp>
        <p:nvSpPr>
          <p:cNvPr id="38" name="Google Shape;942;p59"/>
          <p:cNvSpPr/>
          <p:nvPr/>
        </p:nvSpPr>
        <p:spPr>
          <a:xfrm>
            <a:off x="1970783" y="3749311"/>
            <a:ext cx="432827" cy="208478"/>
          </a:xfrm>
          <a:custGeom>
            <a:avLst/>
            <a:gdLst/>
            <a:rect l="l" t="t" r="r" b="b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 i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943;p59"/>
          <p:cNvSpPr/>
          <p:nvPr/>
        </p:nvSpPr>
        <p:spPr>
          <a:xfrm>
            <a:off x="3533803" y="2873681"/>
            <a:ext cx="432827" cy="208478"/>
          </a:xfrm>
          <a:custGeom>
            <a:avLst/>
            <a:gdLst/>
            <a:rect l="l" t="t" r="r" b="b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moveTo>
                  <a:pt x="34667" y="18159"/>
                </a:moveTo>
                <a:lnTo>
                  <a:pt x="53478" y="18159"/>
                </a:lnTo>
                <a:lnTo>
                  <a:pt x="53478" y="101840"/>
                </a:lnTo>
                <a:lnTo>
                  <a:pt x="34667" y="101840"/>
                </a:lnTo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945;p59"/>
          <p:cNvSpPr/>
          <p:nvPr/>
        </p:nvSpPr>
        <p:spPr>
          <a:xfrm>
            <a:off x="6659843" y="1173019"/>
            <a:ext cx="432827" cy="208478"/>
          </a:xfrm>
          <a:custGeom>
            <a:avLst/>
            <a:gdLst/>
            <a:rect l="l" t="t" r="r" b="b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moveTo>
                  <a:pt x="83612" y="18159"/>
                </a:moveTo>
                <a:lnTo>
                  <a:pt x="102423" y="18159"/>
                </a:lnTo>
                <a:lnTo>
                  <a:pt x="102423" y="101840"/>
                </a:lnTo>
                <a:lnTo>
                  <a:pt x="83612" y="101840"/>
                </a:lnTo>
                <a:moveTo>
                  <a:pt x="59139" y="18159"/>
                </a:moveTo>
                <a:lnTo>
                  <a:pt x="77951" y="18159"/>
                </a:lnTo>
                <a:lnTo>
                  <a:pt x="77951" y="101840"/>
                </a:lnTo>
                <a:lnTo>
                  <a:pt x="59139" y="101840"/>
                </a:lnTo>
                <a:moveTo>
                  <a:pt x="34667" y="18159"/>
                </a:moveTo>
                <a:lnTo>
                  <a:pt x="53478" y="18159"/>
                </a:lnTo>
                <a:lnTo>
                  <a:pt x="53478" y="101840"/>
                </a:lnTo>
                <a:lnTo>
                  <a:pt x="34667" y="101840"/>
                </a:lnTo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944;p59"/>
          <p:cNvSpPr/>
          <p:nvPr/>
        </p:nvSpPr>
        <p:spPr>
          <a:xfrm>
            <a:off x="5112232" y="2009585"/>
            <a:ext cx="432827" cy="208478"/>
          </a:xfrm>
          <a:custGeom>
            <a:avLst/>
            <a:gdLst/>
            <a:rect l="l" t="t" r="r" b="b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moveTo>
                  <a:pt x="59139" y="18159"/>
                </a:moveTo>
                <a:lnTo>
                  <a:pt x="77951" y="18159"/>
                </a:lnTo>
                <a:lnTo>
                  <a:pt x="77951" y="101840"/>
                </a:lnTo>
                <a:lnTo>
                  <a:pt x="59139" y="101840"/>
                </a:lnTo>
                <a:moveTo>
                  <a:pt x="34667" y="18159"/>
                </a:moveTo>
                <a:lnTo>
                  <a:pt x="53478" y="18159"/>
                </a:lnTo>
                <a:lnTo>
                  <a:pt x="53478" y="101840"/>
                </a:lnTo>
                <a:lnTo>
                  <a:pt x="34667" y="101840"/>
                </a:lnTo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57a7b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56"/>
          <p:cNvSpPr txBox="1">
            <a:spLocks noGrp="1"/>
          </p:cNvSpPr>
          <p:nvPr>
            <p:ph type="title" idx="0"/>
          </p:nvPr>
        </p:nvSpPr>
        <p:spPr>
          <a:xfrm>
            <a:off x="-25" y="3777225"/>
            <a:ext cx="9144000" cy="5229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en" altLang="en-US"/>
              <a:t>Thank you</a:t>
            </a:r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/>
        </p:nvSpPr>
        <p:spPr>
          <a:xfrm>
            <a:off x="2051720" y="267494"/>
            <a:ext cx="7092280" cy="375236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en-US" altLang="ko-KR" sz="2800">
                <a:solidFill>
                  <a:schemeClr val="lt1"/>
                </a:solidFill>
              </a:rPr>
              <a:t>CONTENTS</a:t>
            </a:r>
            <a:endParaRPr lang="en-US" altLang="ko-KR" sz="2800"/>
          </a:p>
        </p:txBody>
      </p:sp>
      <p:sp>
        <p:nvSpPr>
          <p:cNvPr id="142" name="Google Shape;142;p25"/>
          <p:cNvSpPr/>
          <p:nvPr/>
        </p:nvSpPr>
        <p:spPr>
          <a:xfrm>
            <a:off x="1575998" y="1726340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5"/>
          <p:cNvSpPr/>
          <p:nvPr/>
        </p:nvSpPr>
        <p:spPr>
          <a:xfrm>
            <a:off x="1575998" y="2554432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5"/>
          <p:cNvSpPr/>
          <p:nvPr/>
        </p:nvSpPr>
        <p:spPr>
          <a:xfrm>
            <a:off x="1575998" y="3382524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5"/>
          <p:cNvSpPr/>
          <p:nvPr/>
        </p:nvSpPr>
        <p:spPr>
          <a:xfrm>
            <a:off x="1575998" y="4210616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5"/>
          <p:cNvSpPr txBox="1"/>
          <p:nvPr/>
        </p:nvSpPr>
        <p:spPr>
          <a:xfrm>
            <a:off x="2555776" y="1961247"/>
            <a:ext cx="5478427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2000" b="1">
                <a:solidFill>
                  <a:schemeClr val="lt1"/>
                </a:solidFill>
              </a:rPr>
              <a:t>작품 소개</a:t>
            </a:r>
            <a:endParaRPr lang="en-US" altLang="ko-KR" sz="2000" b="1">
              <a:solidFill>
                <a:schemeClr val="lt1"/>
              </a:solidFill>
              <a:sym typeface="Arial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2562005" y="2796793"/>
            <a:ext cx="5466781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세부 기술</a:t>
            </a:r>
            <a:endParaRPr lang="en-US" altLang="ko-KR" sz="2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5"/>
          <p:cNvSpPr txBox="1"/>
          <p:nvPr/>
        </p:nvSpPr>
        <p:spPr>
          <a:xfrm>
            <a:off x="2568235" y="3604074"/>
            <a:ext cx="5455133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기술 확보</a:t>
            </a:r>
            <a:endParaRPr lang="en-US" altLang="ko-KR" sz="2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2568235" y="4441510"/>
            <a:ext cx="5451992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향후 계획</a:t>
            </a:r>
            <a:endParaRPr lang="en-US" altLang="ko-KR" sz="2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5"/>
          <p:cNvSpPr/>
          <p:nvPr/>
        </p:nvSpPr>
        <p:spPr>
          <a:xfrm>
            <a:off x="1798178" y="2796793"/>
            <a:ext cx="325226" cy="327944"/>
          </a:xfrm>
          <a:custGeom>
            <a:avLst/>
            <a:gdLst/>
            <a:rect l="l" t="t" r="r" b="b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5"/>
          <p:cNvSpPr/>
          <p:nvPr/>
        </p:nvSpPr>
        <p:spPr>
          <a:xfrm>
            <a:off x="1823136" y="3640011"/>
            <a:ext cx="278563" cy="260759"/>
          </a:xfrm>
          <a:custGeom>
            <a:avLst/>
            <a:gdLst/>
            <a:rect l="l" t="t" r="r" b="b"/>
            <a:pathLst>
              <a:path w="120000" h="120000" extrusionOk="0">
                <a:moveTo>
                  <a:pt x="58392" y="109921"/>
                </a:moveTo>
                <a:cubicBezTo>
                  <a:pt x="58392" y="109945"/>
                  <a:pt x="61607" y="110494"/>
                  <a:pt x="61607" y="109921"/>
                </a:cubicBezTo>
                <a:lnTo>
                  <a:pt x="61607" y="109851"/>
                </a:lnTo>
                <a:cubicBezTo>
                  <a:pt x="80929" y="103093"/>
                  <a:pt x="90538" y="98937"/>
                  <a:pt x="110790" y="107213"/>
                </a:cubicBezTo>
                <a:lnTo>
                  <a:pt x="111142" y="20850"/>
                </a:lnTo>
                <a:lnTo>
                  <a:pt x="105743" y="20850"/>
                </a:lnTo>
                <a:cubicBezTo>
                  <a:pt x="105821" y="46504"/>
                  <a:pt x="105899" y="72157"/>
                  <a:pt x="105976" y="97811"/>
                </a:cubicBezTo>
                <a:cubicBezTo>
                  <a:pt x="91995" y="91718"/>
                  <a:pt x="76016" y="96522"/>
                  <a:pt x="61607" y="109411"/>
                </a:cubicBezTo>
                <a:lnTo>
                  <a:pt x="61607" y="20850"/>
                </a:lnTo>
                <a:lnTo>
                  <a:pt x="61607" y="17030"/>
                </a:lnTo>
                <a:lnTo>
                  <a:pt x="61607" y="15907"/>
                </a:lnTo>
                <a:cubicBezTo>
                  <a:pt x="70238" y="5918"/>
                  <a:pt x="78364" y="83"/>
                  <a:pt x="89113" y="0"/>
                </a:cubicBezTo>
                <a:cubicBezTo>
                  <a:pt x="93999" y="-36"/>
                  <a:pt x="99427" y="1114"/>
                  <a:pt x="105691" y="3604"/>
                </a:cubicBezTo>
                <a:cubicBezTo>
                  <a:pt x="105705" y="8079"/>
                  <a:pt x="105718" y="12555"/>
                  <a:pt x="105732" y="17030"/>
                </a:cubicBezTo>
                <a:lnTo>
                  <a:pt x="115580" y="16954"/>
                </a:lnTo>
                <a:lnTo>
                  <a:pt x="115580" y="29213"/>
                </a:lnTo>
                <a:lnTo>
                  <a:pt x="120000" y="29213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29213"/>
                </a:lnTo>
                <a:lnTo>
                  <a:pt x="3795" y="29213"/>
                </a:lnTo>
                <a:lnTo>
                  <a:pt x="3795" y="16954"/>
                </a:lnTo>
                <a:lnTo>
                  <a:pt x="14267" y="17030"/>
                </a:lnTo>
                <a:cubicBezTo>
                  <a:pt x="14281" y="12555"/>
                  <a:pt x="14294" y="8079"/>
                  <a:pt x="14308" y="3604"/>
                </a:cubicBezTo>
                <a:cubicBezTo>
                  <a:pt x="20572" y="1114"/>
                  <a:pt x="26000" y="-36"/>
                  <a:pt x="30886" y="0"/>
                </a:cubicBezTo>
                <a:cubicBezTo>
                  <a:pt x="41635" y="83"/>
                  <a:pt x="49761" y="5918"/>
                  <a:pt x="58392" y="15907"/>
                </a:cubicBezTo>
                <a:lnTo>
                  <a:pt x="58392" y="17030"/>
                </a:lnTo>
                <a:lnTo>
                  <a:pt x="58392" y="20850"/>
                </a:lnTo>
                <a:lnTo>
                  <a:pt x="58392" y="109411"/>
                </a:lnTo>
                <a:cubicBezTo>
                  <a:pt x="43983" y="96522"/>
                  <a:pt x="28004" y="91718"/>
                  <a:pt x="14023" y="97811"/>
                </a:cubicBezTo>
                <a:lnTo>
                  <a:pt x="14256" y="20850"/>
                </a:lnTo>
                <a:lnTo>
                  <a:pt x="8857" y="20850"/>
                </a:lnTo>
                <a:lnTo>
                  <a:pt x="8504" y="106459"/>
                </a:lnTo>
                <a:cubicBezTo>
                  <a:pt x="28638" y="97578"/>
                  <a:pt x="40064" y="103903"/>
                  <a:pt x="58392" y="109851"/>
                </a:cubicBez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018;p60"/>
          <p:cNvSpPr/>
          <p:nvPr/>
        </p:nvSpPr>
        <p:spPr>
          <a:xfrm rot="16200000" flipH="1">
            <a:off x="1790362" y="1971263"/>
            <a:ext cx="343971" cy="323938"/>
          </a:xfrm>
          <a:custGeom>
            <a:avLst/>
            <a:gdLst/>
            <a:rect l="l" t="t" r="r" b="b"/>
            <a:pathLst>
              <a:path w="120000" h="120000" extrusionOk="0">
                <a:moveTo>
                  <a:pt x="114609" y="52208"/>
                </a:moveTo>
                <a:lnTo>
                  <a:pt x="114609" y="67089"/>
                </a:lnTo>
                <a:cubicBezTo>
                  <a:pt x="114609" y="68670"/>
                  <a:pt x="115816" y="69951"/>
                  <a:pt x="117304" y="69951"/>
                </a:cubicBezTo>
                <a:lnTo>
                  <a:pt x="117304" y="69951"/>
                </a:lnTo>
                <a:cubicBezTo>
                  <a:pt x="118793" y="69951"/>
                  <a:pt x="120000" y="68670"/>
                  <a:pt x="120000" y="67089"/>
                </a:cubicBezTo>
                <a:lnTo>
                  <a:pt x="119999" y="52208"/>
                </a:lnTo>
                <a:cubicBezTo>
                  <a:pt x="119999" y="50627"/>
                  <a:pt x="118793" y="49346"/>
                  <a:pt x="117304" y="49346"/>
                </a:cubicBezTo>
                <a:cubicBezTo>
                  <a:pt x="115816" y="49346"/>
                  <a:pt x="114609" y="50627"/>
                  <a:pt x="114609" y="52208"/>
                </a:cubicBezTo>
                <a:moveTo>
                  <a:pt x="106256" y="49918"/>
                </a:moveTo>
                <a:lnTo>
                  <a:pt x="106256" y="69379"/>
                </a:lnTo>
                <a:cubicBezTo>
                  <a:pt x="106256" y="70960"/>
                  <a:pt x="107463" y="72241"/>
                  <a:pt x="108951" y="72241"/>
                </a:cubicBezTo>
                <a:lnTo>
                  <a:pt x="108951" y="72241"/>
                </a:lnTo>
                <a:cubicBezTo>
                  <a:pt x="110440" y="72241"/>
                  <a:pt x="111646" y="70960"/>
                  <a:pt x="111646" y="69379"/>
                </a:cubicBezTo>
                <a:lnTo>
                  <a:pt x="111646" y="49918"/>
                </a:lnTo>
                <a:cubicBezTo>
                  <a:pt x="111646" y="48337"/>
                  <a:pt x="110440" y="47056"/>
                  <a:pt x="108951" y="47056"/>
                </a:cubicBezTo>
                <a:cubicBezTo>
                  <a:pt x="107463" y="47056"/>
                  <a:pt x="106256" y="48337"/>
                  <a:pt x="106256" y="49918"/>
                </a:cubicBezTo>
                <a:moveTo>
                  <a:pt x="97903" y="48773"/>
                </a:moveTo>
                <a:lnTo>
                  <a:pt x="97903" y="70524"/>
                </a:lnTo>
                <a:cubicBezTo>
                  <a:pt x="97903" y="72104"/>
                  <a:pt x="99109" y="73386"/>
                  <a:pt x="100598" y="73386"/>
                </a:cubicBezTo>
                <a:lnTo>
                  <a:pt x="100598" y="73386"/>
                </a:lnTo>
                <a:cubicBezTo>
                  <a:pt x="102086" y="73386"/>
                  <a:pt x="103293" y="72104"/>
                  <a:pt x="103293" y="70524"/>
                </a:cubicBezTo>
                <a:lnTo>
                  <a:pt x="103293" y="48773"/>
                </a:lnTo>
                <a:cubicBezTo>
                  <a:pt x="103293" y="47193"/>
                  <a:pt x="102086" y="45911"/>
                  <a:pt x="100598" y="45911"/>
                </a:cubicBezTo>
                <a:cubicBezTo>
                  <a:pt x="99109" y="45911"/>
                  <a:pt x="97903" y="47193"/>
                  <a:pt x="97903" y="48773"/>
                </a:cubicBezTo>
                <a:moveTo>
                  <a:pt x="53856" y="54256"/>
                </a:moveTo>
                <a:cubicBezTo>
                  <a:pt x="53856" y="53338"/>
                  <a:pt x="54558" y="52593"/>
                  <a:pt x="55423" y="52593"/>
                </a:cubicBezTo>
                <a:lnTo>
                  <a:pt x="57787" y="52593"/>
                </a:lnTo>
                <a:lnTo>
                  <a:pt x="57787" y="49895"/>
                </a:lnTo>
                <a:cubicBezTo>
                  <a:pt x="57787" y="49843"/>
                  <a:pt x="57790" y="49793"/>
                  <a:pt x="57844" y="49750"/>
                </a:cubicBezTo>
                <a:lnTo>
                  <a:pt x="57714" y="49315"/>
                </a:lnTo>
                <a:cubicBezTo>
                  <a:pt x="57790" y="48400"/>
                  <a:pt x="58549" y="47723"/>
                  <a:pt x="59411" y="47803"/>
                </a:cubicBezTo>
                <a:lnTo>
                  <a:pt x="91653" y="50798"/>
                </a:lnTo>
                <a:cubicBezTo>
                  <a:pt x="92515" y="50878"/>
                  <a:pt x="93152" y="51685"/>
                  <a:pt x="93077" y="52600"/>
                </a:cubicBezTo>
                <a:cubicBezTo>
                  <a:pt x="93002" y="53515"/>
                  <a:pt x="92242" y="54191"/>
                  <a:pt x="91380" y="54111"/>
                </a:cubicBezTo>
                <a:cubicBezTo>
                  <a:pt x="80879" y="53136"/>
                  <a:pt x="70377" y="52160"/>
                  <a:pt x="59875" y="51185"/>
                </a:cubicBezTo>
                <a:lnTo>
                  <a:pt x="59875" y="52593"/>
                </a:lnTo>
                <a:lnTo>
                  <a:pt x="62240" y="52593"/>
                </a:lnTo>
                <a:cubicBezTo>
                  <a:pt x="63105" y="52593"/>
                  <a:pt x="63806" y="53338"/>
                  <a:pt x="63806" y="54256"/>
                </a:cubicBezTo>
                <a:lnTo>
                  <a:pt x="63806" y="54256"/>
                </a:lnTo>
                <a:cubicBezTo>
                  <a:pt x="63806" y="55175"/>
                  <a:pt x="63105" y="55919"/>
                  <a:pt x="62240" y="55919"/>
                </a:cubicBezTo>
                <a:cubicBezTo>
                  <a:pt x="61452" y="55919"/>
                  <a:pt x="60664" y="55919"/>
                  <a:pt x="59875" y="55919"/>
                </a:cubicBezTo>
                <a:lnTo>
                  <a:pt x="59875" y="58197"/>
                </a:lnTo>
                <a:lnTo>
                  <a:pt x="62240" y="58197"/>
                </a:lnTo>
                <a:cubicBezTo>
                  <a:pt x="63105" y="58197"/>
                  <a:pt x="63806" y="58942"/>
                  <a:pt x="63806" y="59860"/>
                </a:cubicBezTo>
                <a:lnTo>
                  <a:pt x="63806" y="59860"/>
                </a:lnTo>
                <a:cubicBezTo>
                  <a:pt x="63806" y="60778"/>
                  <a:pt x="63105" y="61523"/>
                  <a:pt x="62240" y="61523"/>
                </a:cubicBezTo>
                <a:cubicBezTo>
                  <a:pt x="61452" y="61523"/>
                  <a:pt x="60664" y="61523"/>
                  <a:pt x="59875" y="61523"/>
                </a:cubicBezTo>
                <a:lnTo>
                  <a:pt x="59875" y="63801"/>
                </a:lnTo>
                <a:lnTo>
                  <a:pt x="62240" y="63801"/>
                </a:lnTo>
                <a:cubicBezTo>
                  <a:pt x="63105" y="63801"/>
                  <a:pt x="63806" y="64546"/>
                  <a:pt x="63806" y="65464"/>
                </a:cubicBezTo>
                <a:lnTo>
                  <a:pt x="63806" y="65464"/>
                </a:lnTo>
                <a:cubicBezTo>
                  <a:pt x="63806" y="66382"/>
                  <a:pt x="63105" y="67127"/>
                  <a:pt x="62240" y="67127"/>
                </a:cubicBezTo>
                <a:cubicBezTo>
                  <a:pt x="61452" y="67127"/>
                  <a:pt x="60664" y="67127"/>
                  <a:pt x="59875" y="67127"/>
                </a:cubicBezTo>
                <a:lnTo>
                  <a:pt x="59875" y="68544"/>
                </a:lnTo>
                <a:lnTo>
                  <a:pt x="91233" y="65045"/>
                </a:lnTo>
                <a:cubicBezTo>
                  <a:pt x="92093" y="64949"/>
                  <a:pt x="92863" y="65611"/>
                  <a:pt x="92954" y="66525"/>
                </a:cubicBezTo>
                <a:cubicBezTo>
                  <a:pt x="93044" y="67438"/>
                  <a:pt x="92420" y="68256"/>
                  <a:pt x="91560" y="68352"/>
                </a:cubicBezTo>
                <a:cubicBezTo>
                  <a:pt x="80831" y="69550"/>
                  <a:pt x="70101" y="70747"/>
                  <a:pt x="59372" y="71945"/>
                </a:cubicBezTo>
                <a:cubicBezTo>
                  <a:pt x="58511" y="72041"/>
                  <a:pt x="57741" y="71378"/>
                  <a:pt x="57650" y="70465"/>
                </a:cubicBezTo>
                <a:cubicBezTo>
                  <a:pt x="57630" y="70259"/>
                  <a:pt x="57646" y="70058"/>
                  <a:pt x="57807" y="69902"/>
                </a:cubicBezTo>
                <a:lnTo>
                  <a:pt x="57787" y="69850"/>
                </a:lnTo>
                <a:lnTo>
                  <a:pt x="57787" y="67127"/>
                </a:lnTo>
                <a:lnTo>
                  <a:pt x="55423" y="67127"/>
                </a:lnTo>
                <a:cubicBezTo>
                  <a:pt x="54558" y="67127"/>
                  <a:pt x="53856" y="66382"/>
                  <a:pt x="53856" y="65464"/>
                </a:cubicBezTo>
                <a:cubicBezTo>
                  <a:pt x="53856" y="64546"/>
                  <a:pt x="54558" y="63801"/>
                  <a:pt x="55423" y="63801"/>
                </a:cubicBezTo>
                <a:lnTo>
                  <a:pt x="57787" y="63801"/>
                </a:lnTo>
                <a:lnTo>
                  <a:pt x="57787" y="61523"/>
                </a:lnTo>
                <a:lnTo>
                  <a:pt x="55423" y="61523"/>
                </a:lnTo>
                <a:cubicBezTo>
                  <a:pt x="54558" y="61523"/>
                  <a:pt x="53856" y="60779"/>
                  <a:pt x="53856" y="59860"/>
                </a:cubicBezTo>
                <a:cubicBezTo>
                  <a:pt x="53856" y="58942"/>
                  <a:pt x="54558" y="58197"/>
                  <a:pt x="55423" y="58197"/>
                </a:cubicBezTo>
                <a:lnTo>
                  <a:pt x="57787" y="58197"/>
                </a:lnTo>
                <a:lnTo>
                  <a:pt x="57787" y="55919"/>
                </a:lnTo>
                <a:lnTo>
                  <a:pt x="55423" y="55919"/>
                </a:lnTo>
                <a:cubicBezTo>
                  <a:pt x="54558" y="55919"/>
                  <a:pt x="53856" y="55175"/>
                  <a:pt x="53856" y="54256"/>
                </a:cubicBezTo>
                <a:moveTo>
                  <a:pt x="48021" y="3132"/>
                </a:moveTo>
                <a:lnTo>
                  <a:pt x="48021" y="12530"/>
                </a:lnTo>
                <a:cubicBezTo>
                  <a:pt x="48021" y="14260"/>
                  <a:pt x="49342" y="15663"/>
                  <a:pt x="50971" y="15663"/>
                </a:cubicBezTo>
                <a:cubicBezTo>
                  <a:pt x="52601" y="15663"/>
                  <a:pt x="53921" y="14260"/>
                  <a:pt x="53921" y="12530"/>
                </a:cubicBezTo>
                <a:lnTo>
                  <a:pt x="53921" y="3132"/>
                </a:lnTo>
                <a:cubicBezTo>
                  <a:pt x="53921" y="1402"/>
                  <a:pt x="52601" y="0"/>
                  <a:pt x="50971" y="0"/>
                </a:cubicBezTo>
                <a:cubicBezTo>
                  <a:pt x="49342" y="0"/>
                  <a:pt x="48021" y="1402"/>
                  <a:pt x="48021" y="3132"/>
                </a:cubicBezTo>
                <a:moveTo>
                  <a:pt x="48021" y="107469"/>
                </a:moveTo>
                <a:lnTo>
                  <a:pt x="48021" y="116867"/>
                </a:lnTo>
                <a:cubicBezTo>
                  <a:pt x="48021" y="118597"/>
                  <a:pt x="49342" y="120000"/>
                  <a:pt x="50971" y="120000"/>
                </a:cubicBezTo>
                <a:cubicBezTo>
                  <a:pt x="52601" y="120000"/>
                  <a:pt x="53921" y="118597"/>
                  <a:pt x="53921" y="116867"/>
                </a:cubicBezTo>
                <a:lnTo>
                  <a:pt x="53921" y="107469"/>
                </a:lnTo>
                <a:cubicBezTo>
                  <a:pt x="53921" y="105739"/>
                  <a:pt x="52601" y="104336"/>
                  <a:pt x="50971" y="104336"/>
                </a:cubicBezTo>
                <a:cubicBezTo>
                  <a:pt x="49342" y="104336"/>
                  <a:pt x="48021" y="105739"/>
                  <a:pt x="48021" y="107469"/>
                </a:cubicBezTo>
                <a:moveTo>
                  <a:pt x="21116" y="59649"/>
                </a:moveTo>
                <a:cubicBezTo>
                  <a:pt x="21116" y="67800"/>
                  <a:pt x="24044" y="75951"/>
                  <a:pt x="29901" y="82170"/>
                </a:cubicBezTo>
                <a:cubicBezTo>
                  <a:pt x="41615" y="94608"/>
                  <a:pt x="60607" y="94608"/>
                  <a:pt x="72320" y="82170"/>
                </a:cubicBezTo>
                <a:lnTo>
                  <a:pt x="79515" y="74530"/>
                </a:lnTo>
                <a:lnTo>
                  <a:pt x="87539" y="74531"/>
                </a:lnTo>
                <a:cubicBezTo>
                  <a:pt x="90764" y="74530"/>
                  <a:pt x="93379" y="71754"/>
                  <a:pt x="93379" y="68330"/>
                </a:cubicBezTo>
                <a:lnTo>
                  <a:pt x="93379" y="59809"/>
                </a:lnTo>
                <a:lnTo>
                  <a:pt x="93530" y="59649"/>
                </a:lnTo>
                <a:lnTo>
                  <a:pt x="93379" y="59488"/>
                </a:lnTo>
                <a:lnTo>
                  <a:pt x="93379" y="50967"/>
                </a:lnTo>
                <a:cubicBezTo>
                  <a:pt x="93379" y="47543"/>
                  <a:pt x="90764" y="44767"/>
                  <a:pt x="87539" y="44767"/>
                </a:cubicBezTo>
                <a:lnTo>
                  <a:pt x="79515" y="44767"/>
                </a:lnTo>
                <a:cubicBezTo>
                  <a:pt x="77116" y="42220"/>
                  <a:pt x="74718" y="39674"/>
                  <a:pt x="72320" y="37127"/>
                </a:cubicBezTo>
                <a:cubicBezTo>
                  <a:pt x="60607" y="24689"/>
                  <a:pt x="41615" y="24689"/>
                  <a:pt x="29901" y="37127"/>
                </a:cubicBezTo>
                <a:cubicBezTo>
                  <a:pt x="24044" y="43346"/>
                  <a:pt x="21116" y="51497"/>
                  <a:pt x="21116" y="59649"/>
                </a:cubicBezTo>
                <a:moveTo>
                  <a:pt x="15930" y="103846"/>
                </a:moveTo>
                <a:cubicBezTo>
                  <a:pt x="15930" y="104647"/>
                  <a:pt x="16218" y="105449"/>
                  <a:pt x="16794" y="106061"/>
                </a:cubicBezTo>
                <a:cubicBezTo>
                  <a:pt x="17946" y="107284"/>
                  <a:pt x="19814" y="107284"/>
                  <a:pt x="20966" y="106061"/>
                </a:cubicBezTo>
                <a:lnTo>
                  <a:pt x="27224" y="99415"/>
                </a:lnTo>
                <a:cubicBezTo>
                  <a:pt x="28376" y="98192"/>
                  <a:pt x="28376" y="96208"/>
                  <a:pt x="27224" y="94985"/>
                </a:cubicBezTo>
                <a:cubicBezTo>
                  <a:pt x="26072" y="93762"/>
                  <a:pt x="24204" y="93762"/>
                  <a:pt x="23052" y="94985"/>
                </a:cubicBezTo>
                <a:lnTo>
                  <a:pt x="16794" y="101630"/>
                </a:lnTo>
                <a:cubicBezTo>
                  <a:pt x="16218" y="102242"/>
                  <a:pt x="15930" y="103044"/>
                  <a:pt x="15930" y="103846"/>
                </a:cubicBezTo>
                <a:moveTo>
                  <a:pt x="15930" y="15910"/>
                </a:moveTo>
                <a:cubicBezTo>
                  <a:pt x="15930" y="16712"/>
                  <a:pt x="16218" y="17514"/>
                  <a:pt x="16794" y="18125"/>
                </a:cubicBezTo>
                <a:lnTo>
                  <a:pt x="23052" y="24771"/>
                </a:lnTo>
                <a:cubicBezTo>
                  <a:pt x="24204" y="25994"/>
                  <a:pt x="26072" y="25994"/>
                  <a:pt x="27224" y="24771"/>
                </a:cubicBezTo>
                <a:cubicBezTo>
                  <a:pt x="28376" y="23547"/>
                  <a:pt x="28376" y="21564"/>
                  <a:pt x="27224" y="20340"/>
                </a:cubicBezTo>
                <a:lnTo>
                  <a:pt x="20966" y="13695"/>
                </a:lnTo>
                <a:cubicBezTo>
                  <a:pt x="19814" y="12472"/>
                  <a:pt x="17946" y="12472"/>
                  <a:pt x="16794" y="13695"/>
                </a:cubicBezTo>
                <a:cubicBezTo>
                  <a:pt x="16218" y="14307"/>
                  <a:pt x="15930" y="15109"/>
                  <a:pt x="15930" y="15910"/>
                </a:cubicBezTo>
                <a:moveTo>
                  <a:pt x="0" y="59999"/>
                </a:moveTo>
                <a:cubicBezTo>
                  <a:pt x="0" y="61730"/>
                  <a:pt x="1320" y="63132"/>
                  <a:pt x="2950" y="63132"/>
                </a:cubicBezTo>
                <a:lnTo>
                  <a:pt x="11800" y="63132"/>
                </a:lnTo>
                <a:cubicBezTo>
                  <a:pt x="13430" y="63132"/>
                  <a:pt x="14751" y="61730"/>
                  <a:pt x="14751" y="59999"/>
                </a:cubicBezTo>
                <a:cubicBezTo>
                  <a:pt x="14751" y="58269"/>
                  <a:pt x="13430" y="56867"/>
                  <a:pt x="11800" y="56867"/>
                </a:cubicBezTo>
                <a:lnTo>
                  <a:pt x="2950" y="56867"/>
                </a:lnTo>
                <a:cubicBezTo>
                  <a:pt x="1320" y="56867"/>
                  <a:pt x="0" y="58269"/>
                  <a:pt x="0" y="59999"/>
                </a:cubicBezTo>
              </a:path>
            </a:pathLst>
          </a:custGeom>
          <a:solidFill>
            <a:srgbClr val="57a7bd"/>
          </a:solidFill>
          <a:ln>
            <a:solidFill>
              <a:srgbClr val="57a7bd"/>
            </a:solidFill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873;p58"/>
          <p:cNvSpPr/>
          <p:nvPr/>
        </p:nvSpPr>
        <p:spPr>
          <a:xfrm>
            <a:off x="1813539" y="4449445"/>
            <a:ext cx="296507" cy="295640"/>
          </a:xfrm>
          <a:custGeom>
            <a:avLst/>
            <a:gdLst/>
            <a:rect l="l" t="t" r="r" b="b"/>
            <a:pathLst>
              <a:path w="120000" h="120000" extrusionOk="0">
                <a:moveTo>
                  <a:pt x="26666" y="100217"/>
                </a:moveTo>
                <a:cubicBezTo>
                  <a:pt x="25193" y="100217"/>
                  <a:pt x="24000" y="101415"/>
                  <a:pt x="24000" y="102892"/>
                </a:cubicBezTo>
                <a:cubicBezTo>
                  <a:pt x="24000" y="104369"/>
                  <a:pt x="25193" y="105566"/>
                  <a:pt x="26666" y="105566"/>
                </a:cubicBezTo>
                <a:lnTo>
                  <a:pt x="93333" y="105566"/>
                </a:lnTo>
                <a:cubicBezTo>
                  <a:pt x="94806" y="105566"/>
                  <a:pt x="96000" y="104369"/>
                  <a:pt x="96000" y="102892"/>
                </a:cubicBezTo>
                <a:cubicBezTo>
                  <a:pt x="96000" y="101415"/>
                  <a:pt x="94806" y="100217"/>
                  <a:pt x="93333" y="100217"/>
                </a:cubicBezTo>
                <a:moveTo>
                  <a:pt x="26666" y="87913"/>
                </a:moveTo>
                <a:cubicBezTo>
                  <a:pt x="25193" y="87913"/>
                  <a:pt x="24000" y="89111"/>
                  <a:pt x="24000" y="90588"/>
                </a:cubicBezTo>
                <a:cubicBezTo>
                  <a:pt x="24000" y="92065"/>
                  <a:pt x="25193" y="93262"/>
                  <a:pt x="26666" y="93262"/>
                </a:cubicBezTo>
                <a:lnTo>
                  <a:pt x="93333" y="93262"/>
                </a:lnTo>
                <a:cubicBezTo>
                  <a:pt x="94806" y="93262"/>
                  <a:pt x="96000" y="92065"/>
                  <a:pt x="96000" y="90588"/>
                </a:cubicBezTo>
                <a:cubicBezTo>
                  <a:pt x="96000" y="89111"/>
                  <a:pt x="94806" y="87913"/>
                  <a:pt x="93333" y="87913"/>
                </a:cubicBezTo>
                <a:moveTo>
                  <a:pt x="26666" y="75609"/>
                </a:moveTo>
                <a:cubicBezTo>
                  <a:pt x="25193" y="75609"/>
                  <a:pt x="24000" y="76806"/>
                  <a:pt x="24000" y="78284"/>
                </a:cubicBezTo>
                <a:cubicBezTo>
                  <a:pt x="24000" y="79761"/>
                  <a:pt x="25193" y="80958"/>
                  <a:pt x="26666" y="80958"/>
                </a:cubicBezTo>
                <a:lnTo>
                  <a:pt x="93333" y="80958"/>
                </a:lnTo>
                <a:cubicBezTo>
                  <a:pt x="94806" y="80958"/>
                  <a:pt x="96000" y="79761"/>
                  <a:pt x="96000" y="78284"/>
                </a:cubicBezTo>
                <a:cubicBezTo>
                  <a:pt x="96000" y="76806"/>
                  <a:pt x="94806" y="75609"/>
                  <a:pt x="93333" y="75609"/>
                </a:cubicBezTo>
                <a:moveTo>
                  <a:pt x="26666" y="63305"/>
                </a:moveTo>
                <a:cubicBezTo>
                  <a:pt x="25193" y="63305"/>
                  <a:pt x="24000" y="64502"/>
                  <a:pt x="24000" y="65979"/>
                </a:cubicBezTo>
                <a:cubicBezTo>
                  <a:pt x="24000" y="67457"/>
                  <a:pt x="25193" y="68654"/>
                  <a:pt x="26666" y="68654"/>
                </a:cubicBezTo>
                <a:lnTo>
                  <a:pt x="93333" y="68654"/>
                </a:lnTo>
                <a:cubicBezTo>
                  <a:pt x="94806" y="68654"/>
                  <a:pt x="96000" y="67457"/>
                  <a:pt x="96000" y="65979"/>
                </a:cubicBezTo>
                <a:cubicBezTo>
                  <a:pt x="96000" y="64502"/>
                  <a:pt x="94806" y="63305"/>
                  <a:pt x="93333" y="63305"/>
                </a:cubicBezTo>
                <a:moveTo>
                  <a:pt x="26666" y="51001"/>
                </a:moveTo>
                <a:cubicBezTo>
                  <a:pt x="25193" y="51001"/>
                  <a:pt x="24000" y="52198"/>
                  <a:pt x="24000" y="53675"/>
                </a:cubicBezTo>
                <a:cubicBezTo>
                  <a:pt x="24000" y="55152"/>
                  <a:pt x="25193" y="56350"/>
                  <a:pt x="26666" y="56350"/>
                </a:cubicBezTo>
                <a:lnTo>
                  <a:pt x="93333" y="56350"/>
                </a:lnTo>
                <a:cubicBezTo>
                  <a:pt x="94806" y="56350"/>
                  <a:pt x="96000" y="55152"/>
                  <a:pt x="96000" y="53675"/>
                </a:cubicBezTo>
                <a:cubicBezTo>
                  <a:pt x="96000" y="52198"/>
                  <a:pt x="94806" y="51001"/>
                  <a:pt x="93333" y="51001"/>
                </a:cubicBezTo>
                <a:moveTo>
                  <a:pt x="26666" y="38697"/>
                </a:moveTo>
                <a:cubicBezTo>
                  <a:pt x="25193" y="38697"/>
                  <a:pt x="24000" y="39894"/>
                  <a:pt x="24000" y="41371"/>
                </a:cubicBezTo>
                <a:cubicBezTo>
                  <a:pt x="24000" y="42848"/>
                  <a:pt x="25193" y="44046"/>
                  <a:pt x="26666" y="44046"/>
                </a:cubicBezTo>
                <a:lnTo>
                  <a:pt x="93333" y="44046"/>
                </a:lnTo>
                <a:cubicBezTo>
                  <a:pt x="94806" y="44046"/>
                  <a:pt x="96000" y="42848"/>
                  <a:pt x="96000" y="41371"/>
                </a:cubicBezTo>
                <a:cubicBezTo>
                  <a:pt x="96000" y="39894"/>
                  <a:pt x="94806" y="38697"/>
                  <a:pt x="93333" y="38697"/>
                </a:cubicBezTo>
                <a:moveTo>
                  <a:pt x="0" y="11366"/>
                </a:moveTo>
                <a:lnTo>
                  <a:pt x="6739" y="11366"/>
                </a:lnTo>
                <a:lnTo>
                  <a:pt x="6739" y="17459"/>
                </a:lnTo>
                <a:cubicBezTo>
                  <a:pt x="6739" y="22260"/>
                  <a:pt x="10619" y="26151"/>
                  <a:pt x="15405" y="26151"/>
                </a:cubicBezTo>
                <a:cubicBezTo>
                  <a:pt x="20192" y="26151"/>
                  <a:pt x="24072" y="22260"/>
                  <a:pt x="24072" y="17459"/>
                </a:cubicBezTo>
                <a:lnTo>
                  <a:pt x="24072" y="11366"/>
                </a:lnTo>
                <a:lnTo>
                  <a:pt x="29716" y="11366"/>
                </a:lnTo>
                <a:lnTo>
                  <a:pt x="29716" y="17459"/>
                </a:lnTo>
                <a:cubicBezTo>
                  <a:pt x="29716" y="22260"/>
                  <a:pt x="33597" y="26151"/>
                  <a:pt x="38383" y="26151"/>
                </a:cubicBezTo>
                <a:cubicBezTo>
                  <a:pt x="43170" y="26151"/>
                  <a:pt x="47050" y="22260"/>
                  <a:pt x="47050" y="17459"/>
                </a:cubicBezTo>
                <a:lnTo>
                  <a:pt x="47050" y="11366"/>
                </a:lnTo>
                <a:lnTo>
                  <a:pt x="52694" y="11366"/>
                </a:lnTo>
                <a:lnTo>
                  <a:pt x="52694" y="17459"/>
                </a:lnTo>
                <a:cubicBezTo>
                  <a:pt x="52694" y="22260"/>
                  <a:pt x="56574" y="26151"/>
                  <a:pt x="61361" y="26151"/>
                </a:cubicBezTo>
                <a:cubicBezTo>
                  <a:pt x="66147" y="26151"/>
                  <a:pt x="70028" y="22260"/>
                  <a:pt x="70028" y="17459"/>
                </a:cubicBezTo>
                <a:lnTo>
                  <a:pt x="70028" y="11366"/>
                </a:lnTo>
                <a:lnTo>
                  <a:pt x="75672" y="11366"/>
                </a:lnTo>
                <a:lnTo>
                  <a:pt x="75672" y="17459"/>
                </a:lnTo>
                <a:cubicBezTo>
                  <a:pt x="75672" y="22260"/>
                  <a:pt x="79552" y="26151"/>
                  <a:pt x="84339" y="26151"/>
                </a:cubicBezTo>
                <a:cubicBezTo>
                  <a:pt x="89125" y="26151"/>
                  <a:pt x="93005" y="22260"/>
                  <a:pt x="93005" y="17459"/>
                </a:cubicBezTo>
                <a:lnTo>
                  <a:pt x="93005" y="11366"/>
                </a:lnTo>
                <a:lnTo>
                  <a:pt x="98650" y="11366"/>
                </a:lnTo>
                <a:lnTo>
                  <a:pt x="98650" y="17459"/>
                </a:lnTo>
                <a:cubicBezTo>
                  <a:pt x="98650" y="22259"/>
                  <a:pt x="102530" y="26151"/>
                  <a:pt x="107316" y="26151"/>
                </a:cubicBezTo>
                <a:cubicBezTo>
                  <a:pt x="112103" y="26151"/>
                  <a:pt x="115983" y="22259"/>
                  <a:pt x="115983" y="17459"/>
                </a:cubicBezTo>
                <a:lnTo>
                  <a:pt x="115983" y="11366"/>
                </a:lnTo>
                <a:lnTo>
                  <a:pt x="120000" y="11366"/>
                </a:lnTo>
                <a:lnTo>
                  <a:pt x="120000" y="120000"/>
                </a:lnTo>
                <a:lnTo>
                  <a:pt x="0" y="120000"/>
                </a:lnTo>
                <a:moveTo>
                  <a:pt x="15405" y="0"/>
                </a:moveTo>
                <a:cubicBezTo>
                  <a:pt x="17983" y="0"/>
                  <a:pt x="20072" y="2095"/>
                  <a:pt x="20072" y="4680"/>
                </a:cubicBezTo>
                <a:lnTo>
                  <a:pt x="20072" y="18051"/>
                </a:lnTo>
                <a:cubicBezTo>
                  <a:pt x="20072" y="20636"/>
                  <a:pt x="17983" y="22732"/>
                  <a:pt x="15405" y="22732"/>
                </a:cubicBezTo>
                <a:cubicBezTo>
                  <a:pt x="12828" y="22732"/>
                  <a:pt x="10739" y="20636"/>
                  <a:pt x="10739" y="18051"/>
                </a:cubicBezTo>
                <a:lnTo>
                  <a:pt x="10739" y="4680"/>
                </a:lnTo>
                <a:cubicBezTo>
                  <a:pt x="10739" y="2095"/>
                  <a:pt x="12828" y="0"/>
                  <a:pt x="15405" y="0"/>
                </a:cubicBezTo>
                <a:moveTo>
                  <a:pt x="38383" y="0"/>
                </a:moveTo>
                <a:cubicBezTo>
                  <a:pt x="40960" y="0"/>
                  <a:pt x="43050" y="2095"/>
                  <a:pt x="43050" y="4680"/>
                </a:cubicBezTo>
                <a:lnTo>
                  <a:pt x="43050" y="18051"/>
                </a:lnTo>
                <a:cubicBezTo>
                  <a:pt x="43050" y="20636"/>
                  <a:pt x="40960" y="22732"/>
                  <a:pt x="38383" y="22732"/>
                </a:cubicBezTo>
                <a:cubicBezTo>
                  <a:pt x="35806" y="22732"/>
                  <a:pt x="33716" y="20636"/>
                  <a:pt x="33716" y="18051"/>
                </a:cubicBezTo>
                <a:lnTo>
                  <a:pt x="33716" y="4680"/>
                </a:lnTo>
                <a:cubicBezTo>
                  <a:pt x="33716" y="2095"/>
                  <a:pt x="35806" y="0"/>
                  <a:pt x="38383" y="0"/>
                </a:cubicBezTo>
                <a:moveTo>
                  <a:pt x="61361" y="0"/>
                </a:moveTo>
                <a:cubicBezTo>
                  <a:pt x="63938" y="0"/>
                  <a:pt x="66028" y="2095"/>
                  <a:pt x="66028" y="4680"/>
                </a:cubicBezTo>
                <a:lnTo>
                  <a:pt x="66028" y="18051"/>
                </a:lnTo>
                <a:cubicBezTo>
                  <a:pt x="66028" y="20636"/>
                  <a:pt x="63938" y="22731"/>
                  <a:pt x="61361" y="22731"/>
                </a:cubicBezTo>
                <a:cubicBezTo>
                  <a:pt x="58784" y="22731"/>
                  <a:pt x="56694" y="20636"/>
                  <a:pt x="56694" y="18051"/>
                </a:cubicBezTo>
                <a:lnTo>
                  <a:pt x="56694" y="4680"/>
                </a:lnTo>
                <a:cubicBezTo>
                  <a:pt x="56694" y="2095"/>
                  <a:pt x="58784" y="0"/>
                  <a:pt x="61361" y="0"/>
                </a:cubicBezTo>
                <a:moveTo>
                  <a:pt x="84339" y="0"/>
                </a:moveTo>
                <a:cubicBezTo>
                  <a:pt x="86916" y="0"/>
                  <a:pt x="89005" y="2095"/>
                  <a:pt x="89005" y="4680"/>
                </a:cubicBezTo>
                <a:lnTo>
                  <a:pt x="89005" y="18051"/>
                </a:lnTo>
                <a:cubicBezTo>
                  <a:pt x="89005" y="20636"/>
                  <a:pt x="86916" y="22731"/>
                  <a:pt x="84339" y="22731"/>
                </a:cubicBezTo>
                <a:cubicBezTo>
                  <a:pt x="81761" y="22731"/>
                  <a:pt x="79672" y="20636"/>
                  <a:pt x="79672" y="18051"/>
                </a:cubicBezTo>
                <a:lnTo>
                  <a:pt x="79672" y="4680"/>
                </a:lnTo>
                <a:cubicBezTo>
                  <a:pt x="79672" y="2095"/>
                  <a:pt x="81761" y="0"/>
                  <a:pt x="84339" y="0"/>
                </a:cubicBezTo>
                <a:moveTo>
                  <a:pt x="107316" y="0"/>
                </a:moveTo>
                <a:cubicBezTo>
                  <a:pt x="109894" y="0"/>
                  <a:pt x="111983" y="2095"/>
                  <a:pt x="111983" y="4680"/>
                </a:cubicBezTo>
                <a:lnTo>
                  <a:pt x="111983" y="18051"/>
                </a:lnTo>
                <a:cubicBezTo>
                  <a:pt x="111983" y="20636"/>
                  <a:pt x="109894" y="22731"/>
                  <a:pt x="107316" y="22731"/>
                </a:cubicBezTo>
                <a:cubicBezTo>
                  <a:pt x="104739" y="22731"/>
                  <a:pt x="102650" y="20636"/>
                  <a:pt x="102650" y="18051"/>
                </a:cubicBezTo>
                <a:lnTo>
                  <a:pt x="102650" y="4680"/>
                </a:lnTo>
                <a:cubicBezTo>
                  <a:pt x="102650" y="2095"/>
                  <a:pt x="104739" y="0"/>
                  <a:pt x="107316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42;p25"/>
          <p:cNvSpPr/>
          <p:nvPr/>
        </p:nvSpPr>
        <p:spPr>
          <a:xfrm>
            <a:off x="1575998" y="881469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48;p25"/>
          <p:cNvSpPr txBox="1"/>
          <p:nvPr/>
        </p:nvSpPr>
        <p:spPr>
          <a:xfrm>
            <a:off x="2555776" y="1116376"/>
            <a:ext cx="5478427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buNone/>
            </a:pPr>
            <a:r>
              <a:rPr lang="ko-KR" altLang="en-US" sz="2000" b="1" i="0" spc="5">
                <a:solidFill>
                  <a:schemeClr val="lt1"/>
                </a:solidFill>
              </a:rPr>
              <a:t>작품 동기</a:t>
            </a:r>
            <a:endParaRPr lang="ko-KR" altLang="en-US" sz="2000" b="1" i="0" spc="5">
              <a:solidFill>
                <a:schemeClr val="lt1"/>
              </a:solidFill>
            </a:endParaRPr>
          </a:p>
        </p:txBody>
      </p:sp>
      <p:grpSp>
        <p:nvGrpSpPr>
          <p:cNvPr id="164" name="Google Shape;866;p58"/>
          <p:cNvGrpSpPr/>
          <p:nvPr/>
        </p:nvGrpSpPr>
        <p:grpSpPr>
          <a:xfrm rot="0">
            <a:off x="1811578" y="1080120"/>
            <a:ext cx="312657" cy="301578"/>
            <a:chOff x="1244285" y="137079"/>
            <a:chExt cx="3193518" cy="3080355"/>
          </a:xfrm>
        </p:grpSpPr>
        <p:sp>
          <p:nvSpPr>
            <p:cNvPr id="165" name="Google Shape;867;p58"/>
            <p:cNvSpPr/>
            <p:nvPr/>
          </p:nvSpPr>
          <p:spPr>
            <a:xfrm rot="18900000">
              <a:off x="3296344" y="1792669"/>
              <a:ext cx="528220" cy="132115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868;p58"/>
            <p:cNvSpPr/>
            <p:nvPr/>
          </p:nvSpPr>
          <p:spPr>
            <a:xfrm rot="8100000">
              <a:off x="3909641" y="2915594"/>
              <a:ext cx="528162" cy="30184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869;p58"/>
            <p:cNvSpPr/>
            <p:nvPr/>
          </p:nvSpPr>
          <p:spPr>
            <a:xfrm>
              <a:off x="1244285" y="137079"/>
              <a:ext cx="2226071" cy="2226071"/>
            </a:xfrm>
            <a:prstGeom prst="donut">
              <a:avLst>
                <a:gd name="adj" fmla="val 1129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870;p58"/>
            <p:cNvSpPr/>
            <p:nvPr/>
          </p:nvSpPr>
          <p:spPr>
            <a:xfrm>
              <a:off x="1570436" y="463230"/>
              <a:ext cx="1573768" cy="1573768"/>
            </a:xfrm>
            <a:prstGeom prst="blockArc">
              <a:avLst>
                <a:gd name="adj1" fmla="val 15714950"/>
                <a:gd name="adj2" fmla="val 161138"/>
                <a:gd name="adj3" fmla="val 927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 idx="0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ko-KR" altLang="en-US" sz="3200"/>
              <a:t>  작품 동기</a:t>
            </a:r>
            <a:endParaRPr lang="ko-KR" altLang="en-US" sz="3200"/>
          </a:p>
        </p:txBody>
      </p:sp>
      <p:pic>
        <p:nvPicPr>
          <p:cNvPr id="480" name="그림 1031"/>
          <p:cNvPicPr/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4107231" y="2828137"/>
            <a:ext cx="4919061" cy="378937"/>
          </a:xfrm>
          <a:prstGeom prst="rect">
            <a:avLst/>
          </a:prstGeom>
        </p:spPr>
      </p:pic>
      <p:pic>
        <p:nvPicPr>
          <p:cNvPr id="481" name="그림 480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4025993" y="3314646"/>
            <a:ext cx="2957220" cy="1729389"/>
          </a:xfrm>
          <a:prstGeom prst="rect">
            <a:avLst/>
          </a:prstGeom>
        </p:spPr>
      </p:pic>
      <p:graphicFrame>
        <p:nvGraphicFramePr>
          <p:cNvPr id="483" name="차트 482"/>
          <p:cNvGraphicFramePr/>
          <p:nvPr/>
        </p:nvGraphicFramePr>
        <p:xfrm>
          <a:off x="176057" y="1174119"/>
          <a:ext cx="3619500" cy="3584694"/>
        </p:xfrm>
        <a:graphic>
          <a:graphicData uri="http://schemas.openxmlformats.org/drawingml/2006/chart">
            <mc:AlternateContent xmlns:mc="http://schemas.openxmlformats.org/markup-compatibility/2006">
              <mc:Choice xmlns:hc="http://schemas.haansoft.com/office/chartml/8.0" Requires="hc">
                <c:chart r:id="rId4"/>
              </mc:Choice>
              <mc:Fallback>
                <c:chart r:id="rId5"/>
              </mc:Fallback>
            </mc:AlternateContent>
          </a:graphicData>
        </a:graphic>
      </p:graphicFrame>
      <p:pic>
        <p:nvPicPr>
          <p:cNvPr id="484" name="그림 483"/>
          <p:cNvPicPr/>
          <p:nvPr/>
        </p:nvPicPr>
        <p:blipFill rotWithShape="1">
          <a:blip r:embed="rId6">
            <a:alphaModFix/>
            <a:lum/>
          </a:blip>
          <a:stretch>
            <a:fillRect/>
          </a:stretch>
        </p:blipFill>
        <p:spPr>
          <a:xfrm>
            <a:off x="3524250" y="2281220"/>
            <a:ext cx="5619750" cy="333375"/>
          </a:xfrm>
          <a:prstGeom prst="rect">
            <a:avLst/>
          </a:prstGeom>
        </p:spPr>
      </p:pic>
      <p:pic>
        <p:nvPicPr>
          <p:cNvPr id="486" name="그림 485"/>
          <p:cNvPicPr/>
          <p:nvPr/>
        </p:nvPicPr>
        <p:blipFill rotWithShape="1">
          <a:blip r:embed="rId7">
            <a:alphaModFix/>
            <a:lum/>
          </a:blip>
          <a:stretch>
            <a:fillRect/>
          </a:stretch>
        </p:blipFill>
        <p:spPr>
          <a:xfrm>
            <a:off x="7424125" y="3433219"/>
            <a:ext cx="1463675" cy="1610816"/>
          </a:xfrm>
          <a:prstGeom prst="rect">
            <a:avLst/>
          </a:prstGeom>
        </p:spPr>
      </p:pic>
      <p:pic>
        <p:nvPicPr>
          <p:cNvPr id="482" name="그림 481"/>
          <p:cNvPicPr/>
          <p:nvPr/>
        </p:nvPicPr>
        <p:blipFill rotWithShape="1">
          <a:blip r:embed="rId8">
            <a:alphaModFix/>
            <a:lum/>
          </a:blip>
          <a:stretch>
            <a:fillRect/>
          </a:stretch>
        </p:blipFill>
        <p:spPr>
          <a:xfrm>
            <a:off x="2695575" y="1458692"/>
            <a:ext cx="6448425" cy="495300"/>
          </a:xfrm>
          <a:prstGeom prst="rect">
            <a:avLst/>
          </a:prstGeom>
        </p:spPr>
      </p:pic>
      <p:sp>
        <p:nvSpPr>
          <p:cNvPr id="487" name="직사각형 486"/>
          <p:cNvSpPr txBox="1"/>
          <p:nvPr/>
        </p:nvSpPr>
        <p:spPr>
          <a:xfrm>
            <a:off x="1596735" y="-306069"/>
            <a:ext cx="6832600" cy="304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/>
              <a:t>배경, 국내외 현황, 문제점 분석, 필요성</a:t>
            </a:r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 idx="0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ko-KR" altLang="en-US" sz="3200"/>
              <a:t>  연구 현황</a:t>
            </a:r>
            <a:endParaRPr lang="ko-KR" altLang="en-US" sz="3200"/>
          </a:p>
        </p:txBody>
      </p:sp>
      <p:sp>
        <p:nvSpPr>
          <p:cNvPr id="6" name="TextBox 5"/>
          <p:cNvSpPr txBox="1"/>
          <p:nvPr/>
        </p:nvSpPr>
        <p:spPr>
          <a:xfrm>
            <a:off x="4443900" y="4534101"/>
            <a:ext cx="5141167" cy="2931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ko-KR" altLang="en-US">
                <a:solidFill>
                  <a:schemeClr val="bg1"/>
                </a:solidFill>
              </a:rPr>
              <a:t>출처 </a:t>
            </a:r>
            <a:r>
              <a:rPr lang="en-US" altLang="ko-KR">
                <a:solidFill>
                  <a:schemeClr val="bg1"/>
                </a:solidFill>
              </a:rPr>
              <a:t>: </a:t>
            </a:r>
            <a:r>
              <a:rPr lang="ko-KR" altLang="en-US">
                <a:solidFill>
                  <a:schemeClr val="bg1"/>
                </a:solidFill>
                <a:hlinkClick r:id="rId2"/>
              </a:rPr>
              <a:t>https://www.youtube.com/watch?v=cFJqWuEptDw</a:t>
            </a:r>
            <a:endParaRPr lang="ko-KR" altLang="en-US">
              <a:solidFill>
                <a:schemeClr val="bg1"/>
              </a:solidFill>
            </a:endParaRPr>
          </a:p>
        </p:txBody>
      </p:sp>
      <p:pic>
        <p:nvPicPr>
          <p:cNvPr id="2" name="KakaoTalk_Video_20181218_1436_05_115">
            <a:hlinkClick r:id="" action="ppaction://media"/>
          </p:cNvPr>
          <p:cNvPicPr>
            <a:picLocks noChangeAspect="1"/>
          </p:cNvPicPr>
          <p:nvPr>
            <a:videoFile r:link="rId3"/>
          </p:nvPr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729155" y="1103586"/>
            <a:ext cx="7685690" cy="31590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5" presetID="1" presetClass="mediacall" presetSubtype="0" fill="hold" nodeType="clickEffect" mc:Ignorable="hp" hp:hslPresetID="900" hp:hslDuration="100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10" presetID="2" presetClass="mediacall" presetSubtype="0" fill="hold" nodeType="clickEffect" mc:Ignorable="hp" hp:hslPresetID="900" hp:hslDuration="100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Next" delay="0">
                  <p:tgtEl>
                    <p:spTgt spid="2"/>
                  </p:tgtEl>
                </p:cond>
              </p:nextCondLst>
            </p:seq>
            <p:video>
              <p:cMediaNode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43"/>
          <p:cNvPicPr>
            <a:picLocks noGrp="1"/>
          </p:cNvPicPr>
          <p:nvPr>
            <p:ph type="pic" idx="2"/>
          </p:nvPr>
        </p:nvPicPr>
        <p:blipFill rotWithShape="1">
          <a:blip r:embed="rId2">
            <a:alphaModFix/>
            <a:lum/>
          </a:blip>
          <a:srcRect t="17760" b="17760"/>
          <a:stretch>
            <a:fillRect/>
          </a:stretch>
        </p:blipFill>
        <p:spPr>
          <a:xfrm>
            <a:off x="771161" y="1446782"/>
            <a:ext cx="3325200" cy="2323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528" name="Google Shape;528;p43"/>
          <p:cNvSpPr txBox="1"/>
          <p:nvPr/>
        </p:nvSpPr>
        <p:spPr>
          <a:xfrm>
            <a:off x="4644006" y="2151932"/>
            <a:ext cx="4347594" cy="54854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>
                <a:solidFill>
                  <a:schemeClr val="lt1"/>
                </a:solidFill>
              </a:rPr>
              <a:t>졸음운전이나 운전자의 부주의한 운전을 방지하기 위하여 사용하는 시스템이다</a:t>
            </a:r>
            <a:r>
              <a:rPr lang="en-US" altLang="ko-KR" sz="1600">
                <a:solidFill>
                  <a:schemeClr val="lt1"/>
                </a:solidFill>
              </a:rPr>
              <a:t>.</a:t>
            </a:r>
            <a:r>
              <a:rPr lang="ko-KR" altLang="en-US" sz="1600">
                <a:solidFill>
                  <a:schemeClr val="lt1"/>
                </a:solidFill>
              </a:rPr>
              <a:t> </a:t>
            </a:r>
            <a:endParaRPr lang="en-US" altLang="ko-KR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43"/>
          <p:cNvSpPr txBox="1"/>
          <p:nvPr/>
        </p:nvSpPr>
        <p:spPr>
          <a:xfrm>
            <a:off x="4644006" y="2882798"/>
            <a:ext cx="4233293" cy="90030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카메라로 운전자의 표정을 감지하여 졸음운전의 가능성이 있거나 졸음운전시에 그에 맞는 경고 및 동작을 취한다.</a:t>
            </a:r>
            <a:endParaRPr lang="ko-KR" altLang="en-US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43"/>
          <p:cNvSpPr txBox="1"/>
          <p:nvPr/>
        </p:nvSpPr>
        <p:spPr>
          <a:xfrm>
            <a:off x="4813771" y="1031104"/>
            <a:ext cx="3893761" cy="972232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ko-KR" altLang="en-US" sz="2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운전자 모니터링 시스템</a:t>
            </a:r>
            <a:endParaRPr lang="ko-KR" altLang="en-US" sz="24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en-US" altLang="ko-KR" sz="2400" b="1">
                <a:solidFill>
                  <a:schemeClr val="lt1"/>
                </a:solidFill>
              </a:rPr>
              <a:t>(Driver State Monitoring)</a:t>
            </a:r>
            <a:endParaRPr lang="en-US" altLang="ko-KR" sz="2400" b="1">
              <a:solidFill>
                <a:schemeClr val="lt1"/>
              </a:solidFill>
            </a:endParaRPr>
          </a:p>
        </p:txBody>
      </p:sp>
      <p:sp>
        <p:nvSpPr>
          <p:cNvPr id="534" name="Google Shape;534;p43"/>
          <p:cNvSpPr txBox="1">
            <a:spLocks noGrp="1"/>
          </p:cNvSpPr>
          <p:nvPr>
            <p:ph type="title" idx="0"/>
          </p:nvPr>
        </p:nvSpPr>
        <p:spPr>
          <a:xfrm>
            <a:off x="-25" y="139775"/>
            <a:ext cx="91440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/>
              <a:t>  작품 소개</a:t>
            </a:r>
            <a:endParaRPr lang="en-US" altLang="ko-KR" sz="320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alphaModFix/>
            <a:lum/>
          </a:blip>
          <a:srcRect/>
          <a:stretch>
            <a:fillRect/>
          </a:stretch>
        </p:blipFill>
        <p:spPr>
          <a:xfrm>
            <a:off x="758920" y="1441658"/>
            <a:ext cx="3346915" cy="234144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Google Shape;529;p43"/>
          <p:cNvSpPr txBox="1"/>
          <p:nvPr/>
        </p:nvSpPr>
        <p:spPr>
          <a:xfrm>
            <a:off x="4644006" y="3882497"/>
            <a:ext cx="4233293" cy="90030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다른 작품들과 비교하여 머신러닝을 사용하여 정확하게 사람의 표정을 인식하고 블루투스를 사용하여 휴대성을 높인다</a:t>
            </a:r>
            <a:r>
              <a:rPr lang="en-US" altLang="ko-KR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ko-KR" alt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ko-KR" altLang="en-US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" name="직사각형 1027"/>
          <p:cNvSpPr txBox="1"/>
          <p:nvPr/>
        </p:nvSpPr>
        <p:spPr>
          <a:xfrm>
            <a:off x="4050145" y="-304164"/>
            <a:ext cx="6832600" cy="3022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/>
              <a:t>독창성, 연구 목표</a:t>
            </a:r>
            <a:endParaRPr lang="ko-KR" altLang="en-US"/>
          </a:p>
        </p:txBody>
      </p:sp>
    </p:spTree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그림 526"/>
          <p:cNvPicPr/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3852396" y="1285463"/>
            <a:ext cx="939794" cy="874777"/>
          </a:xfrm>
          <a:prstGeom prst="rect">
            <a:avLst/>
          </a:prstGeom>
        </p:spPr>
      </p:pic>
      <p:sp>
        <p:nvSpPr>
          <p:cNvPr id="479" name="Google Shape;479;p39"/>
          <p:cNvSpPr txBox="1">
            <a:spLocks noGrp="1"/>
          </p:cNvSpPr>
          <p:nvPr>
            <p:ph type="title" idx="0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/>
              <a:t>  작품 소개 및 데모시나리오</a:t>
            </a:r>
            <a:endParaRPr lang="ko-KR" altLang="en-US" sz="3200"/>
          </a:p>
        </p:txBody>
      </p:sp>
      <p:pic>
        <p:nvPicPr>
          <p:cNvPr id="485" name="그림 484"/>
          <p:cNvPicPr/>
          <p:nvPr/>
        </p:nvPicPr>
        <p:blipFill rotWithShape="1">
          <a:blip r:embed="rId3">
            <a:alphaModFix/>
            <a:lum/>
          </a:blip>
          <a:srcRect/>
          <a:stretch>
            <a:fillRect/>
          </a:stretch>
        </p:blipFill>
        <p:spPr>
          <a:xfrm>
            <a:off x="609374" y="1518327"/>
            <a:ext cx="1238249" cy="1420627"/>
          </a:xfrm>
          <a:prstGeom prst="rect">
            <a:avLst/>
          </a:prstGeom>
        </p:spPr>
      </p:pic>
      <p:pic>
        <p:nvPicPr>
          <p:cNvPr id="501" name="그림 500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2845231" y="2353551"/>
            <a:ext cx="1727200" cy="1663700"/>
          </a:xfrm>
          <a:prstGeom prst="rect">
            <a:avLst/>
          </a:prstGeom>
        </p:spPr>
      </p:pic>
      <p:pic>
        <p:nvPicPr>
          <p:cNvPr id="502" name="그림 501"/>
          <p:cNvPicPr/>
          <p:nvPr/>
        </p:nvPicPr>
        <p:blipFill rotWithShape="1">
          <a:blip r:embed="rId5">
            <a:alphaModFix/>
            <a:lum/>
          </a:blip>
          <a:stretch>
            <a:fillRect/>
          </a:stretch>
        </p:blipFill>
        <p:spPr>
          <a:xfrm>
            <a:off x="231549" y="3076963"/>
            <a:ext cx="2002633" cy="1381125"/>
          </a:xfrm>
          <a:prstGeom prst="rect">
            <a:avLst/>
          </a:prstGeom>
        </p:spPr>
      </p:pic>
      <p:sp>
        <p:nvSpPr>
          <p:cNvPr id="504" name="화살표: 오른쪽 4"/>
          <p:cNvSpPr/>
          <p:nvPr/>
        </p:nvSpPr>
        <p:spPr>
          <a:xfrm rot="17531678">
            <a:off x="4121130" y="1991117"/>
            <a:ext cx="311199" cy="440421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endParaRPr lang="ko-KR" altLang="en-US"/>
          </a:p>
        </p:txBody>
      </p:sp>
      <p:sp>
        <p:nvSpPr>
          <p:cNvPr id="522" name="화살표: 오른쪽 4"/>
          <p:cNvSpPr/>
          <p:nvPr/>
        </p:nvSpPr>
        <p:spPr>
          <a:xfrm rot="5468791">
            <a:off x="1083390" y="2828023"/>
            <a:ext cx="311199" cy="440421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endParaRPr lang="ko-KR" altLang="en-US"/>
          </a:p>
        </p:txBody>
      </p:sp>
      <p:sp>
        <p:nvSpPr>
          <p:cNvPr id="523" name="화살표: 오른쪽 4"/>
          <p:cNvSpPr/>
          <p:nvPr/>
        </p:nvSpPr>
        <p:spPr>
          <a:xfrm rot="21515696">
            <a:off x="2386646" y="3372617"/>
            <a:ext cx="311199" cy="440421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endParaRPr lang="ko-KR" altLang="en-US"/>
          </a:p>
        </p:txBody>
      </p:sp>
      <p:sp>
        <p:nvSpPr>
          <p:cNvPr id="39" name="화살표: 오른쪽 4"/>
          <p:cNvSpPr/>
          <p:nvPr/>
        </p:nvSpPr>
        <p:spPr>
          <a:xfrm rot="21515696">
            <a:off x="4713434" y="3357640"/>
            <a:ext cx="894192" cy="440421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endParaRPr lang="ko-KR" altLang="en-US"/>
          </a:p>
        </p:txBody>
      </p:sp>
      <p:sp>
        <p:nvSpPr>
          <p:cNvPr id="532" name="화살표: 오른쪽 4"/>
          <p:cNvSpPr/>
          <p:nvPr/>
        </p:nvSpPr>
        <p:spPr>
          <a:xfrm rot="21515696">
            <a:off x="4893694" y="1572116"/>
            <a:ext cx="311199" cy="440421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endParaRPr lang="ko-KR" altLang="en-US"/>
          </a:p>
        </p:txBody>
      </p:sp>
      <p:pic>
        <p:nvPicPr>
          <p:cNvPr id="484" name="그림 483"/>
          <p:cNvPicPr/>
          <p:nvPr/>
        </p:nvPicPr>
        <p:blipFill rotWithShape="1">
          <a:blip r:embed="rId6">
            <a:alphaModFix/>
            <a:lum/>
          </a:blip>
          <a:srcRect/>
          <a:stretch>
            <a:fillRect/>
          </a:stretch>
        </p:blipFill>
        <p:spPr>
          <a:xfrm>
            <a:off x="5725425" y="2079044"/>
            <a:ext cx="2783840" cy="2834131"/>
          </a:xfrm>
          <a:prstGeom prst="rect">
            <a:avLst/>
          </a:prstGeom>
        </p:spPr>
      </p:pic>
      <p:pic>
        <p:nvPicPr>
          <p:cNvPr id="483" name="그림 482"/>
          <p:cNvPicPr/>
          <p:nvPr/>
        </p:nvPicPr>
        <p:blipFill rotWithShape="1">
          <a:blip r:embed="rId7">
            <a:alphaModFix/>
            <a:lum/>
          </a:blip>
          <a:srcRect/>
          <a:stretch>
            <a:fillRect/>
          </a:stretch>
        </p:blipFill>
        <p:spPr>
          <a:xfrm>
            <a:off x="5317120" y="1457759"/>
            <a:ext cx="1254760" cy="1772920"/>
          </a:xfrm>
          <a:prstGeom prst="rect">
            <a:avLst/>
          </a:prstGeom>
        </p:spPr>
      </p:pic>
      <p:sp>
        <p:nvSpPr>
          <p:cNvPr id="514" name="휘어진 화살표 486"/>
          <p:cNvSpPr/>
          <p:nvPr/>
        </p:nvSpPr>
        <p:spPr>
          <a:xfrm rot="5286778">
            <a:off x="6279857" y="2280884"/>
            <a:ext cx="737946" cy="555795"/>
          </a:xfrm>
          <a:prstGeom prst="swooshArrow">
            <a:avLst>
              <a:gd name="adj1" fmla="val 25000"/>
              <a:gd name="adj2" fmla="val 16667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6" name="Google Shape;479;p39"/>
          <p:cNvSpPr txBox="1">
            <a:spLocks noGrp="1"/>
          </p:cNvSpPr>
          <p:nvPr/>
        </p:nvSpPr>
        <p:spPr>
          <a:xfrm>
            <a:off x="1601884" y="1293187"/>
            <a:ext cx="381974" cy="4665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buNone/>
            </a:pPr>
            <a:r>
              <a:rPr lang="ko-KR" altLang="en-US" sz="3200" b="1" i="1" spc="5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lang="ko-KR" altLang="en-US" sz="3200" b="1" i="1" spc="5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8" name="그림 5"/>
          <p:cNvPicPr>
            <a:picLocks noChangeAspect="1"/>
          </p:cNvPicPr>
          <p:nvPr/>
        </p:nvPicPr>
        <p:blipFill rotWithShape="1">
          <a:blip r:embed="rId8">
            <a:alphaModFix/>
            <a:lum/>
          </a:blip>
          <a:stretch>
            <a:fillRect/>
          </a:stretch>
        </p:blipFill>
        <p:spPr>
          <a:xfrm>
            <a:off x="2648335" y="2339163"/>
            <a:ext cx="2481875" cy="1731478"/>
          </a:xfrm>
          <a:prstGeom prst="rect">
            <a:avLst/>
          </a:prstGeom>
        </p:spPr>
      </p:pic>
      <p:pic>
        <p:nvPicPr>
          <p:cNvPr id="529" name="그림 13"/>
          <p:cNvPicPr>
            <a:picLocks noChangeAspect="1"/>
          </p:cNvPicPr>
          <p:nvPr/>
        </p:nvPicPr>
        <p:blipFill rotWithShape="1">
          <a:blip r:embed="rId9">
            <a:alphaModFix/>
            <a:lum/>
          </a:blip>
          <a:stretch>
            <a:fillRect/>
          </a:stretch>
        </p:blipFill>
        <p:spPr>
          <a:xfrm>
            <a:off x="6183398" y="1010828"/>
            <a:ext cx="734712" cy="7347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5" presetID="5" presetClass="entr" presetSubtype="10" fill="hold" nodeType="clickEffect" mc:Ignorable="hp" hp:hslPresetID="7" hp:hslPresetSubtype="DirectionWidth" hp:hslDuration="100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10" presetID="3" presetClass="entr" presetSubtype="10" fill="hold" grpId="0" nodeType="clickEffect" mc:Ignorable="hp" hp:hslPresetID="4" hp:hslPresetSubtype="DirectionWidth" hp:hslDuration="1000" hp:hslTextDuration="1000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15" presetID="5" presetClass="exit" presetSubtype="10" fill="hold" nodeType="clickEffect" mc:Ignorable="hp" hp:hslPresetID="7" hp:hslPresetSubtype="DirectionWidth" hp:hslDuration="1000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6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00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20" presetID="5" presetClass="entr" presetSubtype="10" fill="hold" nodeType="clickEffect" mc:Ignorable="hp" hp:hslPresetID="7" hp:hslPresetSubtype="DirectionWidth" hp:hslDuration="100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xmlns:mc="http://schemas.openxmlformats.org/markup-compatibility/2006" xmlns:hp="http://schemas.haansoft.com/office/presentation/8.0" id="23" presetID="5" presetClass="entr" presetSubtype="10" fill="hold" grpId="0" nodeType="withEffect" mc:Ignorable="hp" hp:hslPresetID="7" hp:hslPresetSubtype="DirectionWidth" hp:hslDuration="1000" hp:hslTextDuration="1000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28" presetID="5" presetClass="entr" presetSubtype="10" fill="hold" nodeType="clickEffect" mc:Ignorable="hp" hp:hslPresetID="7" hp:hslPresetSubtype="DirectionWidth" hp:hslDuration="100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xmlns:mc="http://schemas.openxmlformats.org/markup-compatibility/2006" xmlns:hp="http://schemas.haansoft.com/office/presentation/8.0" id="31" presetID="5" presetClass="entr" presetSubtype="10" fill="hold" grpId="0" nodeType="withEffect" mc:Ignorable="hp" hp:hslPresetID="7" hp:hslPresetSubtype="DirectionWidth" hp:hslDuration="1000" hp:hslTextDuration="1000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36" presetID="5" presetClass="entr" presetSubtype="10" fill="hold" nodeType="clickEffect" mc:Ignorable="hp" hp:hslPresetID="7" hp:hslPresetSubtype="DirectionWidth" hp:hslDuration="100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xmlns:mc="http://schemas.openxmlformats.org/markup-compatibility/2006" xmlns:hp="http://schemas.haansoft.com/office/presentation/8.0" id="39" presetID="5" presetClass="entr" presetSubtype="10" fill="hold" grpId="0" nodeType="withEffect" mc:Ignorable="hp" hp:hslPresetID="7" hp:hslPresetSubtype="DirectionWidth" hp:hslDuration="1000" hp:hslTextDuration="1000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xmlns:mc="http://schemas.openxmlformats.org/markup-compatibility/2006" xmlns:hp="http://schemas.haansoft.com/office/presentation/8.0" id="42" presetID="5" presetClass="entr" presetSubtype="10" fill="hold" grpId="0" nodeType="withEffect" mc:Ignorable="hp" hp:hslPresetID="7" hp:hslPresetSubtype="DirectionWidth" hp:hslDuration="1000" hp:hslTextDuration="1000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xmlns:mc="http://schemas.openxmlformats.org/markup-compatibility/2006" xmlns:hp="http://schemas.haansoft.com/office/presentation/8.0" id="45" presetID="5" presetClass="entr" presetSubtype="10" fill="hold" nodeType="withEffect" mc:Ignorable="hp" hp:hslPresetID="7" hp:hslPresetSubtype="DirectionWidth" hp:hslDuration="1000" hp:hslTextDuration="100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xmlns:mc="http://schemas.openxmlformats.org/markup-compatibility/2006" xmlns:hp="http://schemas.haansoft.com/office/presentation/8.0" id="48" presetID="5" presetClass="entr" presetSubtype="10" fill="hold" nodeType="withEffect" mc:Ignorable="hp" hp:hslPresetID="7" hp:hslPresetSubtype="DirectionWidth" hp:hslDuration="1000" hp:hslTextDuration="100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53" presetID="5" presetClass="entr" presetSubtype="10" fill="hold" grpId="0" nodeType="clickEffect" mc:Ignorable="hp" hp:hslPresetID="7" hp:hslPresetSubtype="DirectionWidth" hp:hslDuration="1000" hp:hslTextDuration="1000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xmlns:mc="http://schemas.openxmlformats.org/markup-compatibility/2006" xmlns:hp="http://schemas.haansoft.com/office/presentation/8.0" id="56" presetID="5" presetClass="entr" presetSubtype="10" fill="hold" nodeType="withEffect" mc:Ignorable="hp" hp:hslPresetID="7" hp:hslPresetSubtype="DirectionWidth" hp:hslDuration="1000" hp:hslTextDuration="100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6" grpId="0" bldLvl="0" animBg="1" autoUpdateAnimBg="1"/>
      <p:bldP spid="522" grpId="0" bldLvl="0" animBg="1" autoUpdateAnimBg="1"/>
      <p:bldP spid="523" grpId="0" bldLvl="0" animBg="1" autoUpdateAnimBg="1"/>
      <p:bldP spid="504" grpId="0" bldLvl="0" animBg="1" autoUpdateAnimBg="1"/>
      <p:bldP spid="532" grpId="0" bldLvl="0" animBg="1" autoUpdateAnimBg="1"/>
      <p:bldP spid="39" grpId="0" bldLvl="0" animBg="1" autoUpdateAnimBg="1"/>
    </p:bld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 idx="0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/>
              <a:t> 데모시나리오</a:t>
            </a:r>
            <a:endParaRPr lang="ko-KR" altLang="en-US" sz="3200"/>
          </a:p>
        </p:txBody>
      </p:sp>
      <p:sp>
        <p:nvSpPr>
          <p:cNvPr id="506" name="직사각형 505"/>
          <p:cNvSpPr txBox="1"/>
          <p:nvPr/>
        </p:nvSpPr>
        <p:spPr>
          <a:xfrm>
            <a:off x="4050145" y="-304164"/>
            <a:ext cx="6832600" cy="3022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/>
              <a:t>시스템 설계, 부품구성</a:t>
            </a:r>
            <a:endParaRPr lang="ko-KR" altLang="en-US"/>
          </a:p>
        </p:txBody>
      </p:sp>
      <p:pic>
        <p:nvPicPr>
          <p:cNvPr id="530" name="그림 529"/>
          <p:cNvPicPr/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900100" y="1410394"/>
            <a:ext cx="7565340" cy="3486150"/>
          </a:xfrm>
          <a:prstGeom prst="rect">
            <a:avLst/>
          </a:prstGeom>
        </p:spPr>
      </p:pic>
    </p:spTree>
  </p:cSld>
  <p:clrMapOvr>
    <a:masterClrMapping/>
  </p:clrMapOvr>
  <p:timing/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 idx="0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ko-KR" altLang="en-US" sz="3200"/>
              <a:t>  순서도</a:t>
            </a:r>
            <a:endParaRPr lang="ko-KR" altLang="en-US" sz="3200"/>
          </a:p>
        </p:txBody>
      </p:sp>
      <p:sp>
        <p:nvSpPr>
          <p:cNvPr id="483" name="아래쪽 화살표 850"/>
          <p:cNvSpPr/>
          <p:nvPr/>
        </p:nvSpPr>
        <p:spPr>
          <a:xfrm rot="16175841">
            <a:off x="1489787" y="2169816"/>
            <a:ext cx="439302" cy="329477"/>
          </a:xfrm>
          <a:prstGeom prst="down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8" name="아래쪽 화살표 856"/>
          <p:cNvSpPr/>
          <p:nvPr/>
        </p:nvSpPr>
        <p:spPr>
          <a:xfrm rot="16175424">
            <a:off x="4477039" y="2750433"/>
            <a:ext cx="439302" cy="1666121"/>
          </a:xfrm>
          <a:prstGeom prst="down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9" name="U자형 화살표 857"/>
          <p:cNvSpPr/>
          <p:nvPr/>
        </p:nvSpPr>
        <p:spPr>
          <a:xfrm rot="16200000">
            <a:off x="1041995" y="3121139"/>
            <a:ext cx="741322" cy="887757"/>
          </a:xfrm>
          <a:prstGeom prst="uturnArrow">
            <a:avLst>
              <a:gd name="adj1" fmla="val 25000"/>
              <a:gd name="adj2" fmla="val 25000"/>
              <a:gd name="adj3" fmla="val 25168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0" name="직사각형 846"/>
          <p:cNvSpPr txBox="1"/>
          <p:nvPr/>
        </p:nvSpPr>
        <p:spPr>
          <a:xfrm>
            <a:off x="417400" y="3484070"/>
            <a:ext cx="519955" cy="300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en-US" altLang="ko-KR" sz="1400" b="0" i="0" spc="5">
                <a:solidFill>
                  <a:srgbClr val="000000"/>
                </a:solidFill>
              </a:rPr>
              <a:t>NO</a:t>
            </a:r>
            <a:endParaRPr lang="en-US" altLang="ko-KR" sz="1400" b="0" i="0" spc="5">
              <a:solidFill>
                <a:srgbClr val="000000"/>
              </a:solidFill>
            </a:endParaRPr>
          </a:p>
        </p:txBody>
      </p:sp>
      <p:sp>
        <p:nvSpPr>
          <p:cNvPr id="491" name="직사각형 846"/>
          <p:cNvSpPr txBox="1"/>
          <p:nvPr/>
        </p:nvSpPr>
        <p:spPr>
          <a:xfrm>
            <a:off x="3916298" y="3128119"/>
            <a:ext cx="2150752" cy="300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en-US" altLang="ko-KR" sz="1400" b="0" i="0" spc="5">
                <a:solidFill>
                  <a:srgbClr val="000000"/>
                </a:solidFill>
              </a:rPr>
              <a:t>YES</a:t>
            </a:r>
            <a:r>
              <a:rPr lang="ko-KR" altLang="en-US" sz="1400" b="0" i="0" spc="5">
                <a:solidFill>
                  <a:srgbClr val="000000"/>
                </a:solidFill>
              </a:rPr>
              <a:t>, </a:t>
            </a:r>
            <a:r>
              <a:rPr lang="en-US" altLang="ko-KR" sz="1400" b="0" i="0" spc="5">
                <a:solidFill>
                  <a:srgbClr val="000000"/>
                </a:solidFill>
              </a:rPr>
              <a:t>COUNT++</a:t>
            </a:r>
            <a:endParaRPr lang="en-US" altLang="ko-KR" sz="1400" b="0" i="0" spc="5">
              <a:solidFill>
                <a:srgbClr val="000000"/>
              </a:solidFill>
            </a:endParaRPr>
          </a:p>
        </p:txBody>
      </p:sp>
      <p:sp>
        <p:nvSpPr>
          <p:cNvPr id="499" name="직사각형 851"/>
          <p:cNvSpPr txBox="1"/>
          <p:nvPr/>
        </p:nvSpPr>
        <p:spPr>
          <a:xfrm>
            <a:off x="3930304" y="3803694"/>
            <a:ext cx="2297186" cy="2996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ko-KR" altLang="en-US" sz="1400" b="0" i="0" spc="5">
                <a:solidFill>
                  <a:srgbClr val="000000"/>
                </a:solidFill>
              </a:rPr>
              <a:t>진동 및 경보조치</a:t>
            </a:r>
            <a:endParaRPr lang="ko-KR" altLang="en-US" sz="1400" b="0" i="0" spc="5">
              <a:solidFill>
                <a:srgbClr val="000000"/>
              </a:solidFill>
            </a:endParaRPr>
          </a:p>
        </p:txBody>
      </p:sp>
      <p:sp>
        <p:nvSpPr>
          <p:cNvPr id="504" name="아래쪽 화살표 856"/>
          <p:cNvSpPr/>
          <p:nvPr/>
        </p:nvSpPr>
        <p:spPr>
          <a:xfrm rot="4029298">
            <a:off x="4242463" y="1817878"/>
            <a:ext cx="439302" cy="1898516"/>
          </a:xfrm>
          <a:prstGeom prst="down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6" name="직사각형 505"/>
          <p:cNvSpPr/>
          <p:nvPr/>
        </p:nvSpPr>
        <p:spPr>
          <a:xfrm>
            <a:off x="2020138" y="2090719"/>
            <a:ext cx="1735426" cy="505113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ko-KR" altLang="en-US" sz="1400" b="0" i="0" spc="5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rPr>
              <a:t>카메라 표정 감지</a:t>
            </a:r>
            <a:endParaRPr lang="ko-KR" altLang="en-US" sz="1400" b="0" i="0" spc="5">
              <a:solidFill>
                <a:schemeClr val="lt1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508" name="순서도: 대체 처리 507"/>
          <p:cNvSpPr/>
          <p:nvPr/>
        </p:nvSpPr>
        <p:spPr>
          <a:xfrm>
            <a:off x="134803" y="2071670"/>
            <a:ext cx="1226705" cy="506682"/>
          </a:xfrm>
          <a:prstGeom prst="flowChartAlternateProcess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/>
              <a:t>주행시작</a:t>
            </a:r>
            <a:endParaRPr lang="ko-KR" altLang="en-US"/>
          </a:p>
        </p:txBody>
      </p:sp>
      <p:sp>
        <p:nvSpPr>
          <p:cNvPr id="510" name="순서도: 판단 509"/>
          <p:cNvSpPr/>
          <p:nvPr/>
        </p:nvSpPr>
        <p:spPr>
          <a:xfrm>
            <a:off x="1976842" y="3226082"/>
            <a:ext cx="1803977" cy="721591"/>
          </a:xfrm>
          <a:prstGeom prst="flowChartDecision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/>
              <a:t>조는가?</a:t>
            </a:r>
            <a:endParaRPr lang="ko-KR" altLang="en-US"/>
          </a:p>
        </p:txBody>
      </p:sp>
      <p:sp>
        <p:nvSpPr>
          <p:cNvPr id="511" name="아래쪽 화살표 850"/>
          <p:cNvSpPr/>
          <p:nvPr/>
        </p:nvSpPr>
        <p:spPr>
          <a:xfrm rot="164915">
            <a:off x="6487637" y="4029280"/>
            <a:ext cx="439302" cy="329477"/>
          </a:xfrm>
          <a:prstGeom prst="down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2" name="아래쪽 화살표 850"/>
          <p:cNvSpPr/>
          <p:nvPr/>
        </p:nvSpPr>
        <p:spPr>
          <a:xfrm rot="164915">
            <a:off x="2656229" y="4107365"/>
            <a:ext cx="439302" cy="329477"/>
          </a:xfrm>
          <a:prstGeom prst="down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3" name="순서도: 대체 처리 512"/>
          <p:cNvSpPr/>
          <p:nvPr/>
        </p:nvSpPr>
        <p:spPr>
          <a:xfrm>
            <a:off x="2260861" y="4527677"/>
            <a:ext cx="1226705" cy="506682"/>
          </a:xfrm>
          <a:prstGeom prst="flowChartAlternateProcess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ko-KR" altLang="en-US" sz="1400" b="0" i="0" spc="5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rPr>
              <a:t>주행종료</a:t>
            </a:r>
            <a:endParaRPr lang="ko-KR" altLang="en-US" sz="1400" b="0" i="0" spc="5">
              <a:solidFill>
                <a:schemeClr val="lt1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516" name="아래쪽 화살표 850"/>
          <p:cNvSpPr/>
          <p:nvPr/>
        </p:nvSpPr>
        <p:spPr>
          <a:xfrm rot="10839038">
            <a:off x="6487637" y="2823069"/>
            <a:ext cx="439302" cy="329477"/>
          </a:xfrm>
          <a:prstGeom prst="down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7" name="직사각형 516"/>
          <p:cNvSpPr/>
          <p:nvPr/>
        </p:nvSpPr>
        <p:spPr>
          <a:xfrm>
            <a:off x="5589416" y="2090719"/>
            <a:ext cx="2586904" cy="505113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ko-KR" altLang="en-US" sz="1400" b="0" i="0" spc="5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rPr>
              <a:t>운전자가 잠이 꺠도록 유도</a:t>
            </a:r>
            <a:endParaRPr lang="ko-KR" altLang="en-US" sz="1400" b="0" i="0" spc="5">
              <a:solidFill>
                <a:schemeClr val="lt1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518" name="아래쪽 화살표 850"/>
          <p:cNvSpPr/>
          <p:nvPr/>
        </p:nvSpPr>
        <p:spPr>
          <a:xfrm rot="164915">
            <a:off x="2656229" y="2780504"/>
            <a:ext cx="439302" cy="329477"/>
          </a:xfrm>
          <a:prstGeom prst="down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9" name="직사각형 851"/>
          <p:cNvSpPr txBox="1"/>
          <p:nvPr/>
        </p:nvSpPr>
        <p:spPr>
          <a:xfrm>
            <a:off x="6991846" y="2844895"/>
            <a:ext cx="2297186" cy="2996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en-US" altLang="ko-KR" sz="1400" b="0" i="0" spc="5">
                <a:solidFill>
                  <a:srgbClr val="000000"/>
                </a:solidFill>
              </a:rPr>
              <a:t>NO</a:t>
            </a:r>
            <a:endParaRPr lang="en-US" altLang="ko-KR" sz="1400" b="0" i="0" spc="5">
              <a:solidFill>
                <a:srgbClr val="000000"/>
              </a:solidFill>
            </a:endParaRPr>
          </a:p>
        </p:txBody>
      </p:sp>
      <p:sp>
        <p:nvSpPr>
          <p:cNvPr id="520" name="직사각형 851"/>
          <p:cNvSpPr txBox="1"/>
          <p:nvPr/>
        </p:nvSpPr>
        <p:spPr>
          <a:xfrm>
            <a:off x="6991846" y="4032056"/>
            <a:ext cx="2297186" cy="2999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en-US" altLang="ko-KR" sz="1400" b="0" i="0" spc="5">
                <a:solidFill>
                  <a:srgbClr val="000000"/>
                </a:solidFill>
              </a:rPr>
              <a:t>YES</a:t>
            </a:r>
            <a:endParaRPr lang="en-US" altLang="ko-KR" sz="1400" b="0" i="0" spc="5">
              <a:solidFill>
                <a:srgbClr val="000000"/>
              </a:solidFill>
            </a:endParaRPr>
          </a:p>
        </p:txBody>
      </p:sp>
      <p:sp>
        <p:nvSpPr>
          <p:cNvPr id="521" name="직사각형 520"/>
          <p:cNvSpPr/>
          <p:nvPr/>
        </p:nvSpPr>
        <p:spPr>
          <a:xfrm>
            <a:off x="5589416" y="4495609"/>
            <a:ext cx="2630200" cy="505113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ko-KR" altLang="en-US" sz="1400" b="0" i="0" spc="5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rPr>
              <a:t>방향지시등 점등 및 속도 감소</a:t>
            </a:r>
            <a:endParaRPr lang="ko-KR" altLang="en-US" sz="1400" b="0" i="0" spc="5">
              <a:solidFill>
                <a:schemeClr val="lt1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523" name="아래쪽 화살표 856"/>
          <p:cNvSpPr/>
          <p:nvPr/>
        </p:nvSpPr>
        <p:spPr>
          <a:xfrm rot="6634352">
            <a:off x="4242463" y="3425813"/>
            <a:ext cx="439302" cy="1898516"/>
          </a:xfrm>
          <a:prstGeom prst="down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4" name="순서도: 판단 509"/>
          <p:cNvSpPr/>
          <p:nvPr/>
        </p:nvSpPr>
        <p:spPr>
          <a:xfrm>
            <a:off x="5671388" y="3226082"/>
            <a:ext cx="2107045" cy="721591"/>
          </a:xfrm>
          <a:prstGeom prst="flowChartDecision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en-US" altLang="ko-KR" sz="1400" b="0" i="0" spc="5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rPr>
              <a:t>COUNT&gt;3</a:t>
            </a:r>
            <a:endParaRPr lang="en-US" altLang="ko-KR" sz="1400" b="0" i="0" spc="5">
              <a:solidFill>
                <a:schemeClr val="lt1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525" name="직사각형 505"/>
          <p:cNvSpPr/>
          <p:nvPr/>
        </p:nvSpPr>
        <p:spPr>
          <a:xfrm>
            <a:off x="157125" y="1310400"/>
            <a:ext cx="1188000" cy="504000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ko-KR" altLang="en-US" sz="1400" b="0" i="0" spc="5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rPr>
              <a:t>기계학습</a:t>
            </a:r>
            <a:endParaRPr lang="ko-KR" altLang="en-US" sz="1400" b="0" i="0" spc="5">
              <a:solidFill>
                <a:schemeClr val="lt1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527" name="직사각형 505"/>
          <p:cNvSpPr/>
          <p:nvPr/>
        </p:nvSpPr>
        <p:spPr>
          <a:xfrm>
            <a:off x="2033550" y="1310400"/>
            <a:ext cx="1723305" cy="504000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ko-KR" altLang="en-US" sz="1400" b="0" i="0" spc="5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rPr>
              <a:t>표정 </a:t>
            </a:r>
            <a:r>
              <a:rPr lang="en-US" altLang="ko-KR" sz="1400" b="0" i="0" spc="5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rPr>
              <a:t>DB</a:t>
            </a:r>
            <a:r>
              <a:rPr lang="ko-KR" altLang="en-US" sz="1400" b="0" i="0" spc="5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rPr>
              <a:t> 수집</a:t>
            </a:r>
            <a:endParaRPr lang="ko-KR" altLang="en-US" sz="1400" b="0" i="0" spc="5">
              <a:solidFill>
                <a:schemeClr val="lt1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528" name="아래쪽 화살표 850"/>
          <p:cNvSpPr/>
          <p:nvPr/>
        </p:nvSpPr>
        <p:spPr>
          <a:xfrm rot="16175841">
            <a:off x="1489787" y="1417341"/>
            <a:ext cx="439302" cy="329477"/>
          </a:xfrm>
          <a:prstGeom prst="down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 idx="0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ko-KR" altLang="en-US" sz="3200"/>
              <a:t>  기술 확보</a:t>
            </a:r>
            <a:endParaRPr lang="en-US" altLang="ko-KR" sz="3200"/>
          </a:p>
        </p:txBody>
      </p:sp>
      <p:sp>
        <p:nvSpPr>
          <p:cNvPr id="32" name="부제목 1"/>
          <p:cNvSpPr>
            <a:spLocks noGrp="1"/>
          </p:cNvSpPr>
          <p:nvPr>
            <p:ph type="subTitle" idx="1"/>
          </p:nvPr>
        </p:nvSpPr>
        <p:spPr>
          <a:xfrm>
            <a:off x="256200" y="667057"/>
            <a:ext cx="8887800" cy="288900"/>
          </a:xfrm>
        </p:spPr>
        <p:txBody>
          <a:bodyPr/>
          <a:lstStyle/>
          <a:p>
            <a:pPr lvl="0"/>
            <a:r>
              <a:rPr lang="en-US" altLang="ko-KR"/>
              <a:t>TECHNOLOGY MAP</a:t>
            </a:r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487525" y="1397310"/>
            <a:ext cx="1415921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>
                <a:solidFill>
                  <a:schemeClr val="tx1"/>
                </a:solidFill>
              </a:rPr>
              <a:t>Camera 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6531429" y="2328774"/>
            <a:ext cx="1656184" cy="576064"/>
          </a:xfrm>
          <a:prstGeom prst="rect">
            <a:avLst/>
          </a:prstGeom>
          <a:solidFill>
            <a:srgbClr val="ffffcc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>
                <a:solidFill>
                  <a:schemeClr val="tx1"/>
                </a:solidFill>
              </a:rPr>
              <a:t>머신러닝 </a:t>
            </a:r>
            <a:r>
              <a:rPr lang="en-US" altLang="ko-KR">
                <a:solidFill>
                  <a:schemeClr val="tx1"/>
                </a:solidFill>
              </a:rPr>
              <a:t>SW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6524430" y="4188411"/>
            <a:ext cx="1656184" cy="576064"/>
          </a:xfrm>
          <a:prstGeom prst="rect">
            <a:avLst/>
          </a:prstGeom>
          <a:solidFill>
            <a:srgbClr val="ffffcc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>
                <a:solidFill>
                  <a:schemeClr val="tx1"/>
                </a:solidFill>
              </a:rPr>
              <a:t>머신러닝</a:t>
            </a:r>
            <a:r>
              <a:rPr lang="en-US" altLang="ko-KR">
                <a:solidFill>
                  <a:schemeClr val="tx1"/>
                </a:solidFill>
              </a:rPr>
              <a:t>algorithm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487523" y="3346191"/>
            <a:ext cx="1415921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>
                <a:solidFill>
                  <a:schemeClr val="tx1"/>
                </a:solidFill>
              </a:rPr>
              <a:t>진동</a:t>
            </a:r>
            <a:r>
              <a:rPr lang="en-US" altLang="ko-KR">
                <a:solidFill>
                  <a:schemeClr val="tx1"/>
                </a:solidFill>
              </a:rPr>
              <a:t>Motor 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4359729" y="3346191"/>
            <a:ext cx="1656184" cy="576064"/>
          </a:xfrm>
          <a:prstGeom prst="rect">
            <a:avLst/>
          </a:prstGeom>
          <a:solidFill>
            <a:srgbClr val="ffffcc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>
                <a:solidFill>
                  <a:schemeClr val="tx1"/>
                </a:solidFill>
              </a:rPr>
              <a:t>Arduino </a:t>
            </a:r>
            <a:r>
              <a:rPr lang="ko-KR" altLang="en-US">
                <a:solidFill>
                  <a:schemeClr val="tx1"/>
                </a:solidFill>
              </a:rPr>
              <a:t>구동 </a:t>
            </a:r>
            <a:r>
              <a:rPr lang="en-US" altLang="ko-KR">
                <a:solidFill>
                  <a:schemeClr val="tx1"/>
                </a:solidFill>
              </a:rPr>
              <a:t>SW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2411962" y="3346191"/>
            <a:ext cx="1415921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>
                <a:solidFill>
                  <a:schemeClr val="tx1"/>
                </a:solidFill>
              </a:rPr>
              <a:t>Arduino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4359729" y="2328774"/>
            <a:ext cx="1656184" cy="576064"/>
          </a:xfrm>
          <a:prstGeom prst="rect">
            <a:avLst/>
          </a:prstGeom>
          <a:solidFill>
            <a:srgbClr val="ffffcc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>
                <a:solidFill>
                  <a:schemeClr val="tx1"/>
                </a:solidFill>
              </a:rPr>
              <a:t>Python</a:t>
            </a:r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en-US" altLang="ko-KR">
                <a:solidFill>
                  <a:schemeClr val="tx1"/>
                </a:solidFill>
              </a:rPr>
              <a:t>programing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4359729" y="1397310"/>
            <a:ext cx="1656184" cy="576064"/>
          </a:xfrm>
          <a:prstGeom prst="rect">
            <a:avLst/>
          </a:prstGeom>
          <a:solidFill>
            <a:srgbClr val="ffffcc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>
                <a:solidFill>
                  <a:schemeClr val="tx1"/>
                </a:solidFill>
              </a:rPr>
              <a:t>USB </a:t>
            </a:r>
            <a:r>
              <a:rPr lang="ko-KR" altLang="en-US">
                <a:solidFill>
                  <a:schemeClr val="tx1"/>
                </a:solidFill>
              </a:rPr>
              <a:t>제어 </a:t>
            </a:r>
            <a:r>
              <a:rPr lang="en-US" altLang="ko-KR">
                <a:solidFill>
                  <a:schemeClr val="tx1"/>
                </a:solidFill>
              </a:rPr>
              <a:t>SW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2411963" y="1397310"/>
            <a:ext cx="1415921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>
                <a:solidFill>
                  <a:schemeClr val="tx1"/>
                </a:solidFill>
              </a:rPr>
              <a:t>USB 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6524430" y="1397310"/>
            <a:ext cx="1656184" cy="576064"/>
          </a:xfrm>
          <a:prstGeom prst="rect">
            <a:avLst/>
          </a:prstGeom>
          <a:solidFill>
            <a:srgbClr val="ffffcc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>
                <a:solidFill>
                  <a:schemeClr val="tx1"/>
                </a:solidFill>
              </a:rPr>
              <a:t>영상처리 </a:t>
            </a:r>
            <a:r>
              <a:rPr lang="en-US" altLang="ko-KR">
                <a:solidFill>
                  <a:schemeClr val="tx1"/>
                </a:solidFill>
              </a:rPr>
              <a:t>SW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80" name="직사각형 40"/>
          <p:cNvSpPr/>
          <p:nvPr/>
        </p:nvSpPr>
        <p:spPr>
          <a:xfrm>
            <a:off x="6531429" y="3346191"/>
            <a:ext cx="1656184" cy="576064"/>
          </a:xfrm>
          <a:prstGeom prst="rect">
            <a:avLst/>
          </a:prstGeom>
          <a:solidFill>
            <a:srgbClr val="ffffcc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0" algn="ctr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</a:pPr>
            <a:r>
              <a:rPr lang="ko-KR" altLang="en-US" sz="1800" b="0" i="0" spc="5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속도표현 </a:t>
            </a:r>
            <a:r>
              <a:rPr lang="en-US" altLang="ko-KR" sz="1800" b="0" i="0" spc="5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SW</a:t>
            </a:r>
            <a:endParaRPr lang="en-US" altLang="ko-KR" sz="1800" b="0" i="0" spc="5">
              <a:solidFill>
                <a:schemeClr val="tx1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87523" y="4188411"/>
            <a:ext cx="1415921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>
                <a:solidFill>
                  <a:schemeClr val="tx1"/>
                </a:solidFill>
              </a:rPr>
              <a:t>Bluetooth Module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4359729" y="4188411"/>
            <a:ext cx="1656184" cy="576064"/>
          </a:xfrm>
          <a:prstGeom prst="rect">
            <a:avLst/>
          </a:prstGeom>
          <a:solidFill>
            <a:srgbClr val="ffffcc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>
                <a:solidFill>
                  <a:schemeClr val="tx1"/>
                </a:solidFill>
              </a:rPr>
              <a:t>Bluetooth </a:t>
            </a:r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en-US" altLang="ko-KR">
                <a:solidFill>
                  <a:schemeClr val="tx1"/>
                </a:solidFill>
              </a:rPr>
              <a:t>SW</a:t>
            </a:r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TotalTime>0</ep:TotalTime>
  <ep:HyperlinkBase/>
  <ep:Application>Hancom Office Hanshow 2010</ep:Application>
  <ep:AppVersion>8.0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cp:category/>
  <cp:contentStatus/>
  <dc:creator>Administrator</dc:creator>
  <dc:description/>
  <cp:keywords/>
  <cp:lastModifiedBy>best</cp:lastModifiedBy>
  <dcterms:modified xsi:type="dcterms:W3CDTF">2018-12-19T06:41:17.759</dcterms:modified>
  <cp:revision>85</cp:revision>
  <dc:subject/>
  <dc:title>졸음 방지 카메라 </dc:title>
</cp:coreProperties>
</file>

<file path=docProps/thumbnail.jpeg>
</file>